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89" r:id="rId5"/>
    <p:sldId id="286" r:id="rId6"/>
    <p:sldId id="281" r:id="rId7"/>
    <p:sldId id="291" r:id="rId8"/>
    <p:sldId id="296" r:id="rId9"/>
    <p:sldId id="297" r:id="rId10"/>
    <p:sldId id="304" r:id="rId11"/>
    <p:sldId id="299" r:id="rId12"/>
    <p:sldId id="300" r:id="rId13"/>
    <p:sldId id="301" r:id="rId14"/>
    <p:sldId id="305" r:id="rId15"/>
    <p:sldId id="288" r:id="rId16"/>
    <p:sldId id="303" r:id="rId17"/>
  </p:sldIdLst>
  <p:sldSz cx="12192000" cy="6858000"/>
  <p:notesSz cx="6858000" cy="9144000"/>
  <p:defaultTextStyle>
    <a:defPPr rtl="0"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eu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FF"/>
    <a:srgbClr val="0090A2"/>
    <a:srgbClr val="40404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70"/>
  </p:normalViewPr>
  <p:slideViewPr>
    <p:cSldViewPr snapToGrid="0">
      <p:cViewPr varScale="1">
        <p:scale>
          <a:sx n="80" d="100"/>
          <a:sy n="80" d="100"/>
        </p:scale>
        <p:origin x="44" y="192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77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B3D6640C-F6A0-4351-856B-14836F234E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C280B7B-2795-4857-B84E-9C600536AE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F7BEAE3-3DAC-48E6-8166-754F15ED2239}" type="datetime1">
              <a:rPr lang="nl-NL" smtClean="0"/>
              <a:t>29-1-2021</a:t>
            </a:fld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6C3ACD6-6E00-4BE1-A684-34A6BD202E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A7F20A5-CEF2-4B11-A0A4-0F4BC0BD64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C822411-A9A9-4A09-A341-69C657AB42A1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558888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451E8FB-FB58-4A0D-9155-DFAB0B0F7576}" type="datetime1">
              <a:rPr lang="nl-NL" smtClean="0"/>
              <a:t>29-1-2021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nl-NL" noProof="0" dirty="0"/>
              <a:t>Klik om de tekststijlen van het model te bewerken</a:t>
            </a:r>
            <a:endParaRPr lang="nl-NL" dirty="0"/>
          </a:p>
          <a:p>
            <a:pPr lvl="1" rtl="0"/>
            <a:r>
              <a:rPr lang="nl-NL" dirty="0"/>
              <a:t>Tweede niveau</a:t>
            </a:r>
          </a:p>
          <a:p>
            <a:pPr lvl="2" rtl="0"/>
            <a:r>
              <a:rPr lang="nl-NL" dirty="0"/>
              <a:t>Derde niveau</a:t>
            </a:r>
          </a:p>
          <a:p>
            <a:pPr lvl="3" rtl="0"/>
            <a:r>
              <a:rPr lang="nl-NL" dirty="0"/>
              <a:t>Vierde niveau</a:t>
            </a:r>
          </a:p>
          <a:p>
            <a:pPr lvl="4" rtl="0"/>
            <a:r>
              <a:rPr lang="nl-NL" dirty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A004F4-F240-48F9-8AE1-486585C7F00D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548810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nl-NL" smtClean="0"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401704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nl-NL" smtClean="0"/>
              <a:t>10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70773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nl-NL" smtClean="0"/>
              <a:t>11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89361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nl-NL" smtClean="0"/>
              <a:t>12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63866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nl-NL" smtClean="0"/>
              <a:t>13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06539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nl-NL" smtClean="0"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284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nl-NL" smtClean="0"/>
              <a:t>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61939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nl-NL" smtClean="0"/>
              <a:t>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89561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nl-NL" smtClean="0"/>
              <a:t>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84402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nl-NL" smtClean="0"/>
              <a:t>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58487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nl-NL" smtClean="0"/>
              <a:t>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12115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nl-NL" smtClean="0"/>
              <a:t>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50609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nl-NL" smtClean="0"/>
              <a:t>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58859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97D165-49B0-44FF-A267-367F5A6EE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</p:spPr>
        <p:txBody>
          <a:bodyPr rtlCol="0" anchor="b"/>
          <a:lstStyle>
            <a:lvl1pPr algn="ctr">
              <a:lnSpc>
                <a:spcPct val="125000"/>
              </a:lnSpc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Subtitel 2">
            <a:extLst>
              <a:ext uri="{FF2B5EF4-FFF2-40B4-BE49-F238E27FC236}">
                <a16:creationId xmlns:a16="http://schemas.microsoft.com/office/drawing/2014/main" id="{56B52800-74D6-4A78-AC9B-8E737A1A3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solidFill>
            <a:schemeClr val="accent2">
              <a:alpha val="9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1" kern="1200" spc="65" dirty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nl-NL" noProof="0"/>
              <a:t>Klikken om de ondertitelstijl van het model te bewerken</a:t>
            </a:r>
            <a:endParaRPr lang="nl-NL" noProof="0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8B91F7B-C4AF-4FC6-A6BE-657DEF6D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C3E4554-6676-4323-B48E-0E2BCD265931}" type="datetime1">
              <a:rPr lang="nl-NL" noProof="0" smtClean="0"/>
              <a:t>29-1-2021</a:t>
            </a:fld>
            <a:endParaRPr lang="nl-NL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BED32F8-B0C7-4332-B0A5-BC19DD8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0030946-D0C7-4F78-94B0-427DAA6D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18950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fbeeldingen met bijschrif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7999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98AB8B54-69CD-4C57-8DBB-02A0E09851DD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17362"/>
            <a:ext cx="3932237" cy="1302111"/>
          </a:xfrm>
        </p:spPr>
        <p:txBody>
          <a:bodyPr rtlCol="0" anchor="t" anchorCtr="0"/>
          <a:lstStyle>
            <a:lvl1pPr>
              <a:defRPr sz="3200"/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52419" y="1887801"/>
            <a:ext cx="4057961" cy="1431234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FC4482-81AD-4FE9-B63D-EF61ED4F3C17}" type="datetime1">
              <a:rPr lang="nl-NL" noProof="0" smtClean="0"/>
              <a:t>29-1-2021</a:t>
            </a:fld>
            <a:endParaRPr lang="nl-NL" noProof="0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nl-NL" noProof="0" smtClean="0"/>
              <a:t>‹nr.›</a:t>
            </a:fld>
            <a:endParaRPr lang="nl-NL" noProof="0" dirty="0"/>
          </a:p>
        </p:txBody>
      </p:sp>
      <p:sp>
        <p:nvSpPr>
          <p:cNvPr id="12" name="Tijdelijke aanduiding voor afbeelding 28">
            <a:extLst>
              <a:ext uri="{FF2B5EF4-FFF2-40B4-BE49-F238E27FC236}">
                <a16:creationId xmlns:a16="http://schemas.microsoft.com/office/drawing/2014/main" id="{2EB2F967-97B6-4CA8-B3E7-5FF7CA2BDD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4273" y="1883115"/>
            <a:ext cx="576000" cy="576000"/>
          </a:xfrm>
        </p:spPr>
        <p:txBody>
          <a:bodyPr rtlCol="0">
            <a:norm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13" name="Tijdelijke aanduiding voor afbeelding 28">
            <a:extLst>
              <a:ext uri="{FF2B5EF4-FFF2-40B4-BE49-F238E27FC236}">
                <a16:creationId xmlns:a16="http://schemas.microsoft.com/office/drawing/2014/main" id="{5E78E133-FE09-456A-8463-9EFAC6ADE26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44273" y="3573118"/>
            <a:ext cx="576000" cy="576000"/>
          </a:xfrm>
        </p:spPr>
        <p:txBody>
          <a:bodyPr rtlCol="0">
            <a:norm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7F0C3496-EA4B-43E5-9704-968F80A8552C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1552418" y="3575461"/>
            <a:ext cx="4057961" cy="1431234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5" name="Tijdelijke aanduiding voor afbeelding 28">
            <a:extLst>
              <a:ext uri="{FF2B5EF4-FFF2-40B4-BE49-F238E27FC236}">
                <a16:creationId xmlns:a16="http://schemas.microsoft.com/office/drawing/2014/main" id="{13414E14-9FEB-40F8-AE6E-319637A8F1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44273" y="5263121"/>
            <a:ext cx="576000" cy="576000"/>
          </a:xfrm>
        </p:spPr>
        <p:txBody>
          <a:bodyPr rtlCol="0">
            <a:norm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16" name="Tijdelijke aanduiding voor tekst 3">
            <a:extLst>
              <a:ext uri="{FF2B5EF4-FFF2-40B4-BE49-F238E27FC236}">
                <a16:creationId xmlns:a16="http://schemas.microsoft.com/office/drawing/2014/main" id="{8EC97C88-8B4C-4665-845B-95CE8F237779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1552418" y="5263122"/>
            <a:ext cx="4057961" cy="775728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648061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211141-A77D-4E0E-8CAF-4CD3B27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17EFDE0-5A54-402A-B0C3-6BC0BB73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A2825AD-4585-4E37-A076-3D0070C9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F22DE5-2F3A-43A3-BFBE-D61B69178DB3}" type="datetime1">
              <a:rPr lang="nl-NL" noProof="0" smtClean="0"/>
              <a:t>29-1-2021</a:t>
            </a:fld>
            <a:endParaRPr lang="nl-NL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12064AD-EDC3-4B13-8CD6-49EB6009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890FD1E-16F6-49B1-A938-8CE601ED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32546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A988-92AD-48D7-890A-AA054096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AA999FA-A189-41DB-9CFC-D1356C53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24D83DC-20E7-4B71-9794-36FC33B1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22D2A4-1BF0-478F-B281-C0F9652B6248}" type="datetime1">
              <a:rPr lang="nl-NL" noProof="0" smtClean="0"/>
              <a:t>29-1-2021</a:t>
            </a:fld>
            <a:endParaRPr lang="nl-NL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4E7D103-1290-4592-B37C-19C9C9DB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5955B1B-4A5C-42C7-99A5-B8217736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93320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,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nl-NL" noProof="0" smtClean="0"/>
              <a:t>‹nr.›</a:t>
            </a:fld>
            <a:endParaRPr lang="nl-NL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4387105-2538-4216-9A7E-445FA092F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B2D6CC-AC3A-4587-9BCD-3D63CA3478AA}" type="datetime1">
              <a:rPr lang="nl-NL" noProof="0" smtClean="0"/>
              <a:t>29-1-2021</a:t>
            </a:fld>
            <a:endParaRPr lang="nl-NL" noProof="0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32503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33525A-FCB1-4899-AE29-E77DA48875C8}" type="datetime1">
              <a:rPr lang="nl-NL" noProof="0" smtClean="0"/>
              <a:t>29-1-2021</a:t>
            </a:fld>
            <a:endParaRPr lang="nl-NL" noProof="0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403276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789EF5-3FD9-4423-A9E8-B67B4E90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30D7191-31B4-440E-A4E9-F412FA55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11D85B-24DF-4375-ABD8-C95144B02790}" type="datetime1">
              <a:rPr lang="nl-NL" noProof="0" smtClean="0"/>
              <a:t>29-1-2021</a:t>
            </a:fld>
            <a:endParaRPr lang="nl-NL" noProof="0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EC85CB6-0880-4BF0-8E98-291E70C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E4A5E74-F26F-4C7A-BED1-6EE66C0B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69190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655C546-684A-45B9-8890-66DC55DF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3B8808B-8F42-4DDA-B512-EEFAA3657ACE}" type="datetime1">
              <a:rPr lang="nl-NL" noProof="0" smtClean="0"/>
              <a:t>29-1-2021</a:t>
            </a:fld>
            <a:endParaRPr lang="nl-NL" noProof="0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4543EBDF-D696-42F7-B962-56F5FEE1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789D77E-1675-4F9D-9113-B274CB0E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460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8E9C90-06AB-49B5-9970-F5791DE9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FFB0071-932D-4CA0-92FB-A6E75AC8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1C8D9F5-8B70-4BDD-9CB5-BBF87CF5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989DE91-7A80-4682-9D32-2CD41DEF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8C49CF-CDB5-44CC-A367-6FBA962F7B6B}" type="datetime1">
              <a:rPr lang="nl-NL" noProof="0" smtClean="0"/>
              <a:t>29-1-2021</a:t>
            </a:fld>
            <a:endParaRPr lang="nl-NL" noProof="0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B9E2482-2E7D-4868-95A7-4A55B40F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F4E84CF-C3E5-4475-84C7-21CBAC06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62625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C743AA-95DD-4A9E-8E47-163E5474F13D}" type="datetime1">
              <a:rPr lang="nl-NL" noProof="0" smtClean="0"/>
              <a:t>29-1-2021</a:t>
            </a:fld>
            <a:endParaRPr lang="nl-NL" noProof="0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36744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9CEC732-0DE2-456B-92A1-84321C9B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nl-NL" noProof="0" dirty="0"/>
              <a:t>Klik om de titelstijl van het model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A816A5B-B156-4DC3-B18E-14F3E59A6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nl-NL" noProof="0" dirty="0"/>
              <a:t>Klik om de tekststijlen van het model te bewerken</a:t>
            </a:r>
          </a:p>
          <a:p>
            <a:pPr lvl="1" rtl="0"/>
            <a:r>
              <a:rPr lang="nl-NL" noProof="0" dirty="0"/>
              <a:t>Tweede niveau</a:t>
            </a:r>
          </a:p>
          <a:p>
            <a:pPr lvl="2" rtl="0"/>
            <a:r>
              <a:rPr lang="nl-NL" noProof="0" dirty="0"/>
              <a:t>Derde niveau</a:t>
            </a:r>
          </a:p>
          <a:p>
            <a:pPr lvl="3" rtl="0"/>
            <a:r>
              <a:rPr lang="nl-NL" noProof="0" dirty="0"/>
              <a:t>Vierde niveau</a:t>
            </a:r>
          </a:p>
          <a:p>
            <a:pPr lvl="4" rtl="0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DB0252E-67CD-4B33-849F-7B1449CF2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175C64E4-190D-47C0-8F28-23557E681439}" type="datetime1">
              <a:rPr lang="nl-NL" noProof="0" smtClean="0"/>
              <a:t>29-1-2021</a:t>
            </a:fld>
            <a:endParaRPr lang="nl-NL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C620AD2-E3F8-48CB-8B72-B0945DF53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nl-NL" noProof="0" dirty="0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5A5F3BCF-F6FD-4DFF-B0B4-9892C9389344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15DEFFD-817B-43EC-86F0-34DEA2BA5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3346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1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pPr rtl="0"/>
            <a:fld id="{82EE24B5-652C-4DB5-B7C3-B5BBEC1280B1}" type="slidenum">
              <a:rPr lang="nl-NL" noProof="0" smtClean="0"/>
              <a:pPr rtl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66410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easuringworth.com/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www.imf.org/external/datamapper/dataset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hyperlink" Target="https://www.imf.org/external/datamapper/dataset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imf.org/external/datamapper/GG_DEBT_GDP@GDD/SWE/NLD" TargetMode="External"/><Relationship Id="rId11" Type="http://schemas.openxmlformats.org/officeDocument/2006/relationships/image" Target="../media/image11.png"/><Relationship Id="rId5" Type="http://schemas.openxmlformats.org/officeDocument/2006/relationships/hyperlink" Target="https://countryeconomy.com/deficit/netherlands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s://data.oecd.org/" TargetMode="External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mf.org/external/datamapper/datasets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www.imf.org/external/datamapper/GG_DEBT_GDP@GDD/SWE/NLD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ountryeconomy.com/deficit/netherlands" TargetMode="External"/><Relationship Id="rId5" Type="http://schemas.openxmlformats.org/officeDocument/2006/relationships/hyperlink" Target="https://data.oecd.org/" TargetMode="Externa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B2E08443-6B28-4DEA-B5AC-4C6A898B16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1260798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FB6C91D-4B22-49F1-9A0B-ABEB9E1F5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8518"/>
            <a:ext cx="9144000" cy="2128049"/>
          </a:xfrm>
        </p:spPr>
        <p:txBody>
          <a:bodyPr rtlCol="0">
            <a:normAutofit/>
          </a:bodyPr>
          <a:lstStyle/>
          <a:p>
            <a:pPr rtl="0">
              <a:lnSpc>
                <a:spcPct val="125000"/>
              </a:lnSpc>
            </a:pPr>
            <a:r>
              <a:rPr lang="nl-NL" sz="5000" dirty="0" err="1">
                <a:latin typeface="Gill Sans MT" panose="020B0502020104020203" pitchFamily="34" charset="0"/>
              </a:rPr>
              <a:t>Debt</a:t>
            </a:r>
            <a:r>
              <a:rPr lang="nl-NL" sz="5000" dirty="0">
                <a:latin typeface="Gill Sans MT" panose="020B0502020104020203" pitchFamily="34" charset="0"/>
              </a:rPr>
              <a:t> </a:t>
            </a:r>
            <a:r>
              <a:rPr lang="nl-NL" sz="5000" dirty="0" err="1">
                <a:latin typeface="Gill Sans MT" panose="020B0502020104020203" pitchFamily="34" charset="0"/>
              </a:rPr>
              <a:t>sustainability</a:t>
            </a:r>
            <a:br>
              <a:rPr lang="nl-NL" sz="5000" dirty="0">
                <a:solidFill>
                  <a:schemeClr val="bg1"/>
                </a:solidFill>
                <a:latin typeface="Gill Sans MT" panose="020B0502020104020203" pitchFamily="34" charset="0"/>
              </a:rPr>
            </a:br>
            <a:r>
              <a:rPr lang="nl-NL" sz="5000" dirty="0" err="1">
                <a:solidFill>
                  <a:schemeClr val="bg1"/>
                </a:solidFill>
                <a:latin typeface="Gill Sans MT" panose="020B0502020104020203" pitchFamily="34" charset="0"/>
              </a:rPr>
              <a:t>during</a:t>
            </a:r>
            <a:r>
              <a:rPr lang="nl-NL" sz="5000" dirty="0">
                <a:solidFill>
                  <a:schemeClr val="bg1"/>
                </a:solidFill>
                <a:latin typeface="Gill Sans MT" panose="020B0502020104020203" pitchFamily="34" charset="0"/>
              </a:rPr>
              <a:t> </a:t>
            </a:r>
            <a:r>
              <a:rPr lang="nl-NL" sz="5000" dirty="0" err="1">
                <a:solidFill>
                  <a:schemeClr val="bg1"/>
                </a:solidFill>
                <a:latin typeface="Gill Sans MT" panose="020B0502020104020203" pitchFamily="34" charset="0"/>
              </a:rPr>
              <a:t>the</a:t>
            </a:r>
            <a:r>
              <a:rPr lang="nl-NL" sz="5000" dirty="0">
                <a:solidFill>
                  <a:schemeClr val="bg1"/>
                </a:solidFill>
                <a:latin typeface="Gill Sans MT" panose="020B0502020104020203" pitchFamily="34" charset="0"/>
              </a:rPr>
              <a:t> </a:t>
            </a:r>
            <a:r>
              <a:rPr lang="nl-NL" sz="5000" dirty="0" err="1">
                <a:solidFill>
                  <a:schemeClr val="bg1"/>
                </a:solidFill>
                <a:latin typeface="Gill Sans MT" panose="020B0502020104020203" pitchFamily="34" charset="0"/>
              </a:rPr>
              <a:t>pandemic</a:t>
            </a:r>
            <a:endParaRPr lang="nl-NL" sz="50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Subtitel 2">
            <a:extLst>
              <a:ext uri="{FF2B5EF4-FFF2-40B4-BE49-F238E27FC236}">
                <a16:creationId xmlns:a16="http://schemas.microsoft.com/office/drawing/2014/main" id="{2F8CF06A-B594-4BA2-8B1E-D649096D7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2000" y="4221162"/>
            <a:ext cx="3888000" cy="882001"/>
          </a:xfrm>
          <a:solidFill>
            <a:schemeClr val="accent2">
              <a:alpha val="90000"/>
            </a:schemeClr>
          </a:solidFill>
        </p:spPr>
        <p:txBody>
          <a:bodyPr rtlCol="0" anchor="ctr" anchorCtr="0">
            <a:normAutofit/>
          </a:bodyPr>
          <a:lstStyle/>
          <a:p>
            <a:pPr rtl="0"/>
            <a:r>
              <a:rPr lang="nl-NL" sz="2500" b="1" i="1" spc="65" dirty="0">
                <a:solidFill>
                  <a:schemeClr val="accent1"/>
                </a:solidFill>
                <a:latin typeface="Arial"/>
                <a:cs typeface="Arial"/>
              </a:rPr>
              <a:t>Luuk Oudshoorn</a:t>
            </a:r>
          </a:p>
        </p:txBody>
      </p:sp>
      <p:sp>
        <p:nvSpPr>
          <p:cNvPr id="6" name="object 7" descr="Beige rechthoek">
            <a:extLst>
              <a:ext uri="{FF2B5EF4-FFF2-40B4-BE49-F238E27FC236}">
                <a16:creationId xmlns:a16="http://schemas.microsoft.com/office/drawing/2014/main" id="{B36975AA-C62E-46BE-9382-E2CF56FDF817}"/>
              </a:ext>
            </a:extLst>
          </p:cNvPr>
          <p:cNvSpPr/>
          <p:nvPr/>
        </p:nvSpPr>
        <p:spPr>
          <a:xfrm>
            <a:off x="2822250" y="3229869"/>
            <a:ext cx="6516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93556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4140CF4-2DAA-4239-BB77-274BDD82A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nl-NL" smtClean="0"/>
              <a:t>10</a:t>
            </a:fld>
            <a:endParaRPr lang="nl-NL" dirty="0"/>
          </a:p>
        </p:txBody>
      </p:sp>
      <p:sp>
        <p:nvSpPr>
          <p:cNvPr id="5" name="object 3" descr="Beige rechthoek">
            <a:extLst>
              <a:ext uri="{FF2B5EF4-FFF2-40B4-BE49-F238E27FC236}">
                <a16:creationId xmlns:a16="http://schemas.microsoft.com/office/drawing/2014/main" id="{857A0168-DBD5-47D4-A751-3B39262D8254}"/>
              </a:ext>
            </a:extLst>
          </p:cNvPr>
          <p:cNvSpPr/>
          <p:nvPr/>
        </p:nvSpPr>
        <p:spPr>
          <a:xfrm>
            <a:off x="8355283" y="836613"/>
            <a:ext cx="3307960" cy="5184775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rtl="0"/>
            <a:endParaRPr lang="nl-NL" dirty="0"/>
          </a:p>
        </p:txBody>
      </p:sp>
      <p:sp>
        <p:nvSpPr>
          <p:cNvPr id="6" name="object 6" descr="Blauwe rechthoek">
            <a:extLst>
              <a:ext uri="{FF2B5EF4-FFF2-40B4-BE49-F238E27FC236}">
                <a16:creationId xmlns:a16="http://schemas.microsoft.com/office/drawing/2014/main" id="{7F009843-AFA3-44E8-B7D5-3F39B363C92E}"/>
              </a:ext>
            </a:extLst>
          </p:cNvPr>
          <p:cNvSpPr/>
          <p:nvPr/>
        </p:nvSpPr>
        <p:spPr>
          <a:xfrm>
            <a:off x="6226175" y="1"/>
            <a:ext cx="5056205" cy="6857999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rtl="0"/>
            <a:endParaRPr lang="nl-NL" dirty="0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FC6730AE-386B-426F-9F29-221DCC5F714D}"/>
              </a:ext>
            </a:extLst>
          </p:cNvPr>
          <p:cNvSpPr txBox="1">
            <a:spLocks/>
          </p:cNvSpPr>
          <p:nvPr/>
        </p:nvSpPr>
        <p:spPr>
          <a:xfrm>
            <a:off x="7472818" y="2860146"/>
            <a:ext cx="2981822" cy="749753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Before</a:t>
            </a:r>
            <a:r>
              <a:rPr lang="nl-NL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COVID: </a:t>
            </a: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positive</a:t>
            </a:r>
            <a:endParaRPr lang="nl-NL" sz="200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9" name="Tijdelijke aanduiding voor afbeelding 27" descr="Selectievakje">
            <a:extLst>
              <a:ext uri="{FF2B5EF4-FFF2-40B4-BE49-F238E27FC236}">
                <a16:creationId xmlns:a16="http://schemas.microsoft.com/office/drawing/2014/main" id="{9FC370A7-FF9A-42B0-9C14-95C57A9BC6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40067" y="2803684"/>
            <a:ext cx="720000" cy="720000"/>
          </a:xfrm>
          <a:prstGeom prst="rect">
            <a:avLst/>
          </a:prstGeom>
        </p:spPr>
      </p:pic>
      <p:pic>
        <p:nvPicPr>
          <p:cNvPr id="10" name="Tijdelijke aanduiding voor afbeelding 29" descr="Selectievakje">
            <a:extLst>
              <a:ext uri="{FF2B5EF4-FFF2-40B4-BE49-F238E27FC236}">
                <a16:creationId xmlns:a16="http://schemas.microsoft.com/office/drawing/2014/main" id="{1630545B-ED3D-48DD-8CD5-CB200AA2D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40067" y="3693320"/>
            <a:ext cx="720000" cy="719999"/>
          </a:xfrm>
          <a:prstGeom prst="rect">
            <a:avLst/>
          </a:prstGeom>
        </p:spPr>
      </p:pic>
      <p:sp>
        <p:nvSpPr>
          <p:cNvPr id="11" name="Tijdelijke aanduiding voor tekst 17">
            <a:extLst>
              <a:ext uri="{FF2B5EF4-FFF2-40B4-BE49-F238E27FC236}">
                <a16:creationId xmlns:a16="http://schemas.microsoft.com/office/drawing/2014/main" id="{186A1D66-9F36-434B-9677-0FE61760AB97}"/>
              </a:ext>
            </a:extLst>
          </p:cNvPr>
          <p:cNvSpPr txBox="1">
            <a:spLocks/>
          </p:cNvSpPr>
          <p:nvPr/>
        </p:nvSpPr>
        <p:spPr>
          <a:xfrm>
            <a:off x="7472817" y="3794464"/>
            <a:ext cx="3307960" cy="740184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nl-NL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But </a:t>
            </a: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not</a:t>
            </a:r>
            <a:r>
              <a:rPr lang="nl-NL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clear</a:t>
            </a:r>
            <a:r>
              <a:rPr lang="nl-NL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to</a:t>
            </a:r>
            <a:r>
              <a:rPr lang="nl-NL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predict</a:t>
            </a:r>
            <a:endParaRPr lang="nl-NL" sz="200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object 27" descr="Beige rechthoek">
            <a:extLst>
              <a:ext uri="{FF2B5EF4-FFF2-40B4-BE49-F238E27FC236}">
                <a16:creationId xmlns:a16="http://schemas.microsoft.com/office/drawing/2014/main" id="{7F820741-8871-4D59-8ED1-466FEFD2AF94}"/>
              </a:ext>
            </a:extLst>
          </p:cNvPr>
          <p:cNvSpPr/>
          <p:nvPr/>
        </p:nvSpPr>
        <p:spPr>
          <a:xfrm flipV="1">
            <a:off x="6892776" y="2384428"/>
            <a:ext cx="3355200" cy="75489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5668119-9603-4701-8EEC-F2E48B808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354" y="781050"/>
            <a:ext cx="4524026" cy="1843089"/>
          </a:xfrm>
        </p:spPr>
        <p:txBody>
          <a:bodyPr rtlCol="0">
            <a:normAutofit/>
          </a:bodyPr>
          <a:lstStyle/>
          <a:p>
            <a:pPr rtl="0"/>
            <a:r>
              <a:rPr lang="nl-NL" dirty="0" err="1">
                <a:solidFill>
                  <a:schemeClr val="bg1"/>
                </a:solidFill>
              </a:rPr>
              <a:t>Historical</a:t>
            </a:r>
            <a:r>
              <a:rPr lang="nl-NL" dirty="0">
                <a:solidFill>
                  <a:schemeClr val="bg1"/>
                </a:solidFill>
              </a:rPr>
              <a:t> r-g</a:t>
            </a:r>
            <a:endParaRPr lang="nl-NL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99A4119F-3566-4195-B520-A894F861E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7" y="0"/>
            <a:ext cx="3787191" cy="3429000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92B26A31-3CD1-45F1-95CC-720A679B2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8993" y="3693320"/>
            <a:ext cx="3044432" cy="3164680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DAEB1C7E-C917-4B33-BE8E-D31142135F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47" y="3693320"/>
            <a:ext cx="3148240" cy="3120864"/>
          </a:xfrm>
          <a:prstGeom prst="rect">
            <a:avLst/>
          </a:prstGeo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D54AC58E-3E7A-4F91-BAD9-F49A2BF5D4AB}"/>
              </a:ext>
            </a:extLst>
          </p:cNvPr>
          <p:cNvSpPr txBox="1"/>
          <p:nvPr/>
        </p:nvSpPr>
        <p:spPr>
          <a:xfrm>
            <a:off x="3931920" y="106680"/>
            <a:ext cx="22098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hlinkClick r:id="rId7"/>
              </a:rPr>
              <a:t>https://www.imf.org/external/datamapper/datasets</a:t>
            </a:r>
            <a:endParaRPr lang="en-GB" sz="700" dirty="0"/>
          </a:p>
          <a:p>
            <a:r>
              <a:rPr lang="en-GB" sz="700" dirty="0">
                <a:hlinkClick r:id="rId8"/>
              </a:rPr>
              <a:t>https://www.measuringworth.com</a:t>
            </a:r>
            <a:endParaRPr lang="en-GB" sz="700" dirty="0"/>
          </a:p>
          <a:p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128358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Afbeelding 15">
            <a:extLst>
              <a:ext uri="{FF2B5EF4-FFF2-40B4-BE49-F238E27FC236}">
                <a16:creationId xmlns:a16="http://schemas.microsoft.com/office/drawing/2014/main" id="{6BD569D9-F56E-4A3F-A7C5-F44E34C4F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8" y="1367097"/>
            <a:ext cx="6052534" cy="4398083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4140CF4-2DAA-4239-BB77-274BDD82A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nl-NL" smtClean="0"/>
              <a:t>11</a:t>
            </a:fld>
            <a:endParaRPr lang="nl-NL" dirty="0"/>
          </a:p>
        </p:txBody>
      </p:sp>
      <p:sp>
        <p:nvSpPr>
          <p:cNvPr id="5" name="object 3" descr="Beige rechthoek">
            <a:extLst>
              <a:ext uri="{FF2B5EF4-FFF2-40B4-BE49-F238E27FC236}">
                <a16:creationId xmlns:a16="http://schemas.microsoft.com/office/drawing/2014/main" id="{857A0168-DBD5-47D4-A751-3B39262D8254}"/>
              </a:ext>
            </a:extLst>
          </p:cNvPr>
          <p:cNvSpPr/>
          <p:nvPr/>
        </p:nvSpPr>
        <p:spPr>
          <a:xfrm>
            <a:off x="8355283" y="836613"/>
            <a:ext cx="3307960" cy="5184775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rtl="0"/>
            <a:endParaRPr lang="nl-NL" dirty="0"/>
          </a:p>
        </p:txBody>
      </p:sp>
      <p:sp>
        <p:nvSpPr>
          <p:cNvPr id="6" name="object 6" descr="Blauwe rechthoek">
            <a:extLst>
              <a:ext uri="{FF2B5EF4-FFF2-40B4-BE49-F238E27FC236}">
                <a16:creationId xmlns:a16="http://schemas.microsoft.com/office/drawing/2014/main" id="{7F009843-AFA3-44E8-B7D5-3F39B363C92E}"/>
              </a:ext>
            </a:extLst>
          </p:cNvPr>
          <p:cNvSpPr/>
          <p:nvPr/>
        </p:nvSpPr>
        <p:spPr>
          <a:xfrm>
            <a:off x="6226175" y="1"/>
            <a:ext cx="5056205" cy="6857999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rtl="0"/>
            <a:endParaRPr lang="nl-NL" dirty="0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FC6730AE-386B-426F-9F29-221DCC5F714D}"/>
              </a:ext>
            </a:extLst>
          </p:cNvPr>
          <p:cNvSpPr txBox="1">
            <a:spLocks/>
          </p:cNvSpPr>
          <p:nvPr/>
        </p:nvSpPr>
        <p:spPr>
          <a:xfrm>
            <a:off x="7472818" y="2860146"/>
            <a:ext cx="2981822" cy="749753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Before</a:t>
            </a:r>
            <a:r>
              <a:rPr lang="nl-NL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COVID: </a:t>
            </a: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positive</a:t>
            </a:r>
            <a:endParaRPr lang="nl-NL" sz="200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9" name="Tijdelijke aanduiding voor afbeelding 27" descr="Selectievakje">
            <a:extLst>
              <a:ext uri="{FF2B5EF4-FFF2-40B4-BE49-F238E27FC236}">
                <a16:creationId xmlns:a16="http://schemas.microsoft.com/office/drawing/2014/main" id="{9FC370A7-FF9A-42B0-9C14-95C57A9BC6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40067" y="2803684"/>
            <a:ext cx="720000" cy="720000"/>
          </a:xfrm>
          <a:prstGeom prst="rect">
            <a:avLst/>
          </a:prstGeom>
        </p:spPr>
      </p:pic>
      <p:pic>
        <p:nvPicPr>
          <p:cNvPr id="10" name="Tijdelijke aanduiding voor afbeelding 29" descr="Selectievakje">
            <a:extLst>
              <a:ext uri="{FF2B5EF4-FFF2-40B4-BE49-F238E27FC236}">
                <a16:creationId xmlns:a16="http://schemas.microsoft.com/office/drawing/2014/main" id="{1630545B-ED3D-48DD-8CD5-CB200AA2D7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40067" y="3693320"/>
            <a:ext cx="720000" cy="719999"/>
          </a:xfrm>
          <a:prstGeom prst="rect">
            <a:avLst/>
          </a:prstGeom>
        </p:spPr>
      </p:pic>
      <p:sp>
        <p:nvSpPr>
          <p:cNvPr id="11" name="Tijdelijke aanduiding voor tekst 17">
            <a:extLst>
              <a:ext uri="{FF2B5EF4-FFF2-40B4-BE49-F238E27FC236}">
                <a16:creationId xmlns:a16="http://schemas.microsoft.com/office/drawing/2014/main" id="{186A1D66-9F36-434B-9677-0FE61760AB97}"/>
              </a:ext>
            </a:extLst>
          </p:cNvPr>
          <p:cNvSpPr txBox="1">
            <a:spLocks/>
          </p:cNvSpPr>
          <p:nvPr/>
        </p:nvSpPr>
        <p:spPr>
          <a:xfrm>
            <a:off x="7472817" y="3794464"/>
            <a:ext cx="3307960" cy="740184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nl-NL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But </a:t>
            </a: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not</a:t>
            </a:r>
            <a:r>
              <a:rPr lang="nl-NL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clear</a:t>
            </a:r>
            <a:r>
              <a:rPr lang="nl-NL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to</a:t>
            </a:r>
            <a:r>
              <a:rPr lang="nl-NL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predict</a:t>
            </a:r>
            <a:endParaRPr lang="nl-NL" sz="200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object 27" descr="Beige rechthoek">
            <a:extLst>
              <a:ext uri="{FF2B5EF4-FFF2-40B4-BE49-F238E27FC236}">
                <a16:creationId xmlns:a16="http://schemas.microsoft.com/office/drawing/2014/main" id="{7F820741-8871-4D59-8ED1-466FEFD2AF94}"/>
              </a:ext>
            </a:extLst>
          </p:cNvPr>
          <p:cNvSpPr/>
          <p:nvPr/>
        </p:nvSpPr>
        <p:spPr>
          <a:xfrm flipV="1">
            <a:off x="6892776" y="2384428"/>
            <a:ext cx="3355200" cy="75489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5668119-9603-4701-8EEC-F2E48B808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354" y="781050"/>
            <a:ext cx="4524026" cy="1843089"/>
          </a:xfrm>
        </p:spPr>
        <p:txBody>
          <a:bodyPr rtlCol="0">
            <a:normAutofit/>
          </a:bodyPr>
          <a:lstStyle/>
          <a:p>
            <a:pPr rtl="0"/>
            <a:r>
              <a:rPr lang="nl-NL" dirty="0" err="1">
                <a:solidFill>
                  <a:schemeClr val="bg1"/>
                </a:solidFill>
              </a:rPr>
              <a:t>Historical</a:t>
            </a:r>
            <a:r>
              <a:rPr lang="nl-NL" dirty="0">
                <a:solidFill>
                  <a:schemeClr val="bg1"/>
                </a:solidFill>
              </a:rPr>
              <a:t> r-g</a:t>
            </a:r>
            <a:endParaRPr lang="nl-NL" dirty="0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D54AC58E-3E7A-4F91-BAD9-F49A2BF5D4AB}"/>
              </a:ext>
            </a:extLst>
          </p:cNvPr>
          <p:cNvSpPr txBox="1"/>
          <p:nvPr/>
        </p:nvSpPr>
        <p:spPr>
          <a:xfrm>
            <a:off x="3164619" y="106680"/>
            <a:ext cx="29771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effectLst/>
                <a:latin typeface="Arial" panose="020B0604020202020204" pitchFamily="34" charset="0"/>
              </a:rPr>
              <a:t>Weicheng Lian, Andrea F. </a:t>
            </a:r>
            <a:r>
              <a:rPr lang="en-GB" sz="700" dirty="0" err="1">
                <a:effectLst/>
                <a:latin typeface="Arial" panose="020B0604020202020204" pitchFamily="34" charset="0"/>
              </a:rPr>
              <a:t>Presbitero</a:t>
            </a:r>
            <a:r>
              <a:rPr lang="en-GB" sz="700" dirty="0">
                <a:effectLst/>
                <a:latin typeface="Arial" panose="020B0604020202020204" pitchFamily="34" charset="0"/>
              </a:rPr>
              <a:t>, and Ursula </a:t>
            </a:r>
            <a:r>
              <a:rPr lang="en-GB" sz="700" dirty="0" err="1">
                <a:effectLst/>
                <a:latin typeface="Arial" panose="020B0604020202020204" pitchFamily="34" charset="0"/>
              </a:rPr>
              <a:t>Wiriadinata</a:t>
            </a:r>
            <a:endParaRPr lang="en-GB" sz="700" dirty="0"/>
          </a:p>
        </p:txBody>
      </p:sp>
      <p:pic>
        <p:nvPicPr>
          <p:cNvPr id="21" name="Tijdelijke aanduiding voor afbeelding 29" descr="Selectievakje">
            <a:extLst>
              <a:ext uri="{FF2B5EF4-FFF2-40B4-BE49-F238E27FC236}">
                <a16:creationId xmlns:a16="http://schemas.microsoft.com/office/drawing/2014/main" id="{F79BAD19-0EC2-4399-9CDE-F25F5CE9FB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58354" y="4529932"/>
            <a:ext cx="720000" cy="719999"/>
          </a:xfrm>
          <a:prstGeom prst="rect">
            <a:avLst/>
          </a:prstGeom>
        </p:spPr>
      </p:pic>
      <p:sp>
        <p:nvSpPr>
          <p:cNvPr id="22" name="Tijdelijke aanduiding voor tekst 17">
            <a:extLst>
              <a:ext uri="{FF2B5EF4-FFF2-40B4-BE49-F238E27FC236}">
                <a16:creationId xmlns:a16="http://schemas.microsoft.com/office/drawing/2014/main" id="{A6CCED99-F8C0-41BA-93CC-C359778D2698}"/>
              </a:ext>
            </a:extLst>
          </p:cNvPr>
          <p:cNvSpPr txBox="1">
            <a:spLocks/>
          </p:cNvSpPr>
          <p:nvPr/>
        </p:nvSpPr>
        <p:spPr>
          <a:xfrm>
            <a:off x="7491104" y="4631076"/>
            <a:ext cx="3307960" cy="740184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nl-NL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Lian et al 2020</a:t>
            </a:r>
          </a:p>
        </p:txBody>
      </p:sp>
    </p:spTree>
    <p:extLst>
      <p:ext uri="{BB962C8B-B14F-4D97-AF65-F5344CB8AC3E}">
        <p14:creationId xmlns:p14="http://schemas.microsoft.com/office/powerpoint/2010/main" val="1556887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13">
            <a:extLst>
              <a:ext uri="{FF2B5EF4-FFF2-40B4-BE49-F238E27FC236}">
                <a16:creationId xmlns:a16="http://schemas.microsoft.com/office/drawing/2014/main" id="{238A4A8F-760F-4C19-B3F0-EBCB945B3A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685800"/>
            <a:ext cx="11260798" cy="75438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D5537408-2125-4CE5-92A7-F7E0FCBA31D0}"/>
              </a:ext>
            </a:extLst>
          </p:cNvPr>
          <p:cNvSpPr txBox="1">
            <a:spLocks/>
          </p:cNvSpPr>
          <p:nvPr/>
        </p:nvSpPr>
        <p:spPr>
          <a:xfrm>
            <a:off x="-1" y="1341438"/>
            <a:ext cx="8295641" cy="5516562"/>
          </a:xfrm>
          <a:prstGeom prst="rect">
            <a:avLst/>
          </a:prstGeom>
          <a:solidFill>
            <a:schemeClr val="accent2"/>
          </a:solidFill>
        </p:spPr>
        <p:txBody>
          <a:bodyPr lIns="1548000" tIns="21600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100"/>
              </a:spcBef>
            </a:pPr>
            <a:r>
              <a:rPr lang="nl-NL" sz="2500" b="1" i="1" spc="7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Concise </a:t>
            </a:r>
            <a:r>
              <a:rPr lang="nl-NL" sz="2500" b="1" i="1" spc="70" dirty="0" err="1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overview</a:t>
            </a:r>
            <a:endParaRPr lang="nl-NL" sz="2500" b="1" i="1" spc="70" dirty="0">
              <a:solidFill>
                <a:schemeClr val="bg2">
                  <a:lumMod val="20000"/>
                  <a:lumOff val="80000"/>
                  <a:alpha val="75000"/>
                </a:schemeClr>
              </a:solidFill>
              <a:cs typeface="Arial"/>
            </a:endParaRPr>
          </a:p>
          <a:p>
            <a:pPr>
              <a:spcBef>
                <a:spcPts val="1100"/>
              </a:spcBef>
            </a:pPr>
            <a:r>
              <a:rPr lang="nl-NL" sz="2500" b="1" i="1" spc="70" dirty="0" err="1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Literature</a:t>
            </a:r>
            <a:r>
              <a:rPr lang="nl-NL" sz="2500" b="1" i="1" spc="7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 shows: </a:t>
            </a:r>
            <a:r>
              <a:rPr lang="nl-NL" sz="2500" b="1" i="1" spc="70" dirty="0" err="1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fiscal</a:t>
            </a:r>
            <a:r>
              <a:rPr lang="nl-NL" sz="2500" b="1" i="1" spc="7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 support </a:t>
            </a:r>
            <a:r>
              <a:rPr lang="nl-NL" sz="2500" b="1" i="1" spc="70" dirty="0" err="1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works</a:t>
            </a:r>
            <a:endParaRPr lang="nl-NL" sz="2500" b="1" i="1" spc="70" dirty="0">
              <a:solidFill>
                <a:schemeClr val="bg2">
                  <a:lumMod val="20000"/>
                  <a:lumOff val="80000"/>
                  <a:alpha val="75000"/>
                </a:schemeClr>
              </a:solidFill>
              <a:cs typeface="Arial"/>
            </a:endParaRPr>
          </a:p>
          <a:p>
            <a:pPr>
              <a:spcBef>
                <a:spcPts val="1100"/>
              </a:spcBef>
            </a:pPr>
            <a:r>
              <a:rPr lang="nl-NL" sz="2500" b="1" i="1" spc="7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But </a:t>
            </a:r>
            <a:r>
              <a:rPr lang="nl-NL" sz="2500" b="1" i="1" spc="70" dirty="0" err="1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it</a:t>
            </a:r>
            <a:r>
              <a:rPr lang="nl-NL" sz="2500" b="1" i="1" spc="7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 </a:t>
            </a:r>
            <a:r>
              <a:rPr lang="nl-NL" sz="2500" b="1" i="1" spc="70" dirty="0" err="1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should</a:t>
            </a:r>
            <a:r>
              <a:rPr lang="nl-NL" sz="2500" b="1" i="1" spc="7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 </a:t>
            </a:r>
            <a:r>
              <a:rPr lang="nl-NL" sz="2500" b="1" i="1" spc="70" dirty="0" err="1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be</a:t>
            </a:r>
            <a:r>
              <a:rPr lang="nl-NL" sz="2500" b="1" i="1" spc="7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 </a:t>
            </a:r>
            <a:r>
              <a:rPr lang="nl-NL" sz="2500" b="1" i="1" spc="70" dirty="0" err="1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financed</a:t>
            </a:r>
            <a:r>
              <a:rPr lang="nl-NL" sz="2500" b="1" i="1" spc="7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. Is </a:t>
            </a:r>
            <a:r>
              <a:rPr lang="nl-NL" sz="2500" b="1" i="1" spc="70" dirty="0" err="1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this</a:t>
            </a:r>
            <a:r>
              <a:rPr lang="nl-NL" sz="2500" b="1" i="1" spc="7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 </a:t>
            </a:r>
            <a:r>
              <a:rPr lang="nl-NL" sz="2500" b="1" i="1" spc="70" dirty="0" err="1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debt</a:t>
            </a:r>
            <a:r>
              <a:rPr lang="nl-NL" sz="2500" b="1" i="1" spc="7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 </a:t>
            </a:r>
            <a:r>
              <a:rPr lang="nl-NL" sz="2500" b="1" i="1" spc="70" dirty="0" err="1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sustainable</a:t>
            </a:r>
            <a:r>
              <a:rPr lang="nl-NL" sz="2500" b="1" i="1" spc="7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?</a:t>
            </a:r>
          </a:p>
          <a:p>
            <a:pPr>
              <a:spcBef>
                <a:spcPts val="1100"/>
              </a:spcBef>
            </a:pPr>
            <a:r>
              <a:rPr lang="nl-NL" sz="2500" b="1" i="1" spc="7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r-g is </a:t>
            </a:r>
            <a:r>
              <a:rPr lang="nl-NL" sz="2500" b="1" i="1" spc="70" dirty="0" err="1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key</a:t>
            </a:r>
            <a:r>
              <a:rPr lang="nl-NL" sz="2500" b="1" i="1" spc="7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 factor but </a:t>
            </a:r>
            <a:r>
              <a:rPr lang="nl-NL" sz="2500" b="1" i="1" spc="70" dirty="0" err="1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also</a:t>
            </a:r>
            <a:r>
              <a:rPr lang="nl-NL" sz="2500" b="1" i="1" spc="7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 hard </a:t>
            </a:r>
            <a:r>
              <a:rPr lang="nl-NL" sz="2500" b="1" i="1" spc="70" dirty="0" err="1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to</a:t>
            </a:r>
            <a:r>
              <a:rPr lang="nl-NL" sz="2500" b="1" i="1" spc="7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 </a:t>
            </a:r>
            <a:r>
              <a:rPr lang="nl-NL" sz="2500" b="1" i="1" spc="70" dirty="0" err="1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predict</a:t>
            </a:r>
            <a:r>
              <a:rPr lang="nl-NL" sz="2500" b="1" i="1" spc="7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: </a:t>
            </a:r>
            <a:r>
              <a:rPr lang="nl-NL" sz="2500" b="1" i="1" spc="70" dirty="0" err="1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future</a:t>
            </a:r>
            <a:r>
              <a:rPr lang="nl-NL" sz="2500" b="1" i="1" spc="7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 </a:t>
            </a:r>
            <a:r>
              <a:rPr lang="nl-NL" sz="2500" b="1" i="1" spc="70" dirty="0" err="1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work</a:t>
            </a:r>
            <a:endParaRPr lang="nl-NL" sz="2500" b="1" i="1" spc="70" dirty="0">
              <a:solidFill>
                <a:schemeClr val="bg2">
                  <a:lumMod val="20000"/>
                  <a:lumOff val="80000"/>
                  <a:alpha val="75000"/>
                </a:schemeClr>
              </a:solidFill>
              <a:cs typeface="Arial"/>
            </a:endParaRPr>
          </a:p>
          <a:p>
            <a:pPr>
              <a:spcBef>
                <a:spcPts val="1100"/>
              </a:spcBef>
            </a:pPr>
            <a:r>
              <a:rPr lang="nl-NL" sz="2500" b="1" i="1" spc="70" dirty="0" err="1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History</a:t>
            </a:r>
            <a:r>
              <a:rPr lang="nl-NL" sz="2500" b="1" i="1" spc="7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 shows: no </a:t>
            </a:r>
            <a:r>
              <a:rPr lang="nl-NL" sz="2500" b="1" i="1" spc="70" dirty="0" err="1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problem</a:t>
            </a:r>
            <a:endParaRPr lang="nl-NL" sz="2500" b="1" i="1" spc="70" dirty="0">
              <a:solidFill>
                <a:schemeClr val="bg2">
                  <a:lumMod val="20000"/>
                  <a:lumOff val="80000"/>
                  <a:alpha val="75000"/>
                </a:schemeClr>
              </a:solidFill>
              <a:cs typeface="Arial"/>
            </a:endParaRPr>
          </a:p>
          <a:p>
            <a:pPr>
              <a:spcBef>
                <a:spcPts val="1100"/>
              </a:spcBef>
            </a:pPr>
            <a:endParaRPr lang="nl-NL" sz="2500" b="1" dirty="0">
              <a:solidFill>
                <a:schemeClr val="bg2">
                  <a:alpha val="50000"/>
                </a:schemeClr>
              </a:solidFill>
            </a:endParaRPr>
          </a:p>
        </p:txBody>
      </p:sp>
      <p:sp>
        <p:nvSpPr>
          <p:cNvPr id="6" name="object 6" descr="Beige rechthoek">
            <a:extLst>
              <a:ext uri="{FF2B5EF4-FFF2-40B4-BE49-F238E27FC236}">
                <a16:creationId xmlns:a16="http://schemas.microsoft.com/office/drawing/2014/main" id="{B0C70F64-F3E5-413B-AF4F-E15CE944B761}"/>
              </a:ext>
            </a:extLst>
          </p:cNvPr>
          <p:cNvSpPr/>
          <p:nvPr/>
        </p:nvSpPr>
        <p:spPr>
          <a:xfrm>
            <a:off x="931203" y="2894901"/>
            <a:ext cx="3420000" cy="0"/>
          </a:xfrm>
          <a:custGeom>
            <a:avLst/>
            <a:gdLst/>
            <a:ahLst/>
            <a:cxnLst/>
            <a:rect l="l" t="t" r="r" b="b"/>
            <a:pathLst>
              <a:path w="4206240">
                <a:moveTo>
                  <a:pt x="0" y="0"/>
                </a:moveTo>
                <a:lnTo>
                  <a:pt x="420624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D43A5E-77DF-44FD-800D-158434A3A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1559"/>
            <a:ext cx="4859215" cy="1325563"/>
          </a:xfrm>
        </p:spPr>
        <p:txBody>
          <a:bodyPr rtlCol="0">
            <a:normAutofit/>
          </a:bodyPr>
          <a:lstStyle/>
          <a:p>
            <a:pPr rtl="0"/>
            <a:r>
              <a:rPr lang="nl-NL" sz="5000" dirty="0" err="1">
                <a:solidFill>
                  <a:schemeClr val="bg1"/>
                </a:solidFill>
              </a:rPr>
              <a:t>Conclusions</a:t>
            </a:r>
            <a:r>
              <a:rPr lang="nl-NL" sz="5000" dirty="0">
                <a:solidFill>
                  <a:schemeClr val="bg1"/>
                </a:solidFill>
              </a:rPr>
              <a:t>	</a:t>
            </a:r>
            <a:endParaRPr lang="nl-NL" sz="500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2EE24B5-652C-4DB5-B7C3-B5BBEC1280B1}" type="slidenum">
              <a:rPr lang="nl-NL" smtClean="0"/>
              <a:t>12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6951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13">
            <a:extLst>
              <a:ext uri="{FF2B5EF4-FFF2-40B4-BE49-F238E27FC236}">
                <a16:creationId xmlns:a16="http://schemas.microsoft.com/office/drawing/2014/main" id="{238A4A8F-760F-4C19-B3F0-EBCB945B3A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685800"/>
            <a:ext cx="11260798" cy="75438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D5537408-2125-4CE5-92A7-F7E0FCBA31D0}"/>
              </a:ext>
            </a:extLst>
          </p:cNvPr>
          <p:cNvSpPr txBox="1">
            <a:spLocks/>
          </p:cNvSpPr>
          <p:nvPr/>
        </p:nvSpPr>
        <p:spPr>
          <a:xfrm>
            <a:off x="-1" y="1341438"/>
            <a:ext cx="8295641" cy="5516561"/>
          </a:xfrm>
          <a:prstGeom prst="rect">
            <a:avLst/>
          </a:prstGeom>
          <a:solidFill>
            <a:schemeClr val="accent2"/>
          </a:solidFill>
        </p:spPr>
        <p:txBody>
          <a:bodyPr lIns="1548000" tIns="21600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Bef>
                <a:spcPts val="1100"/>
              </a:spcBef>
              <a:buFont typeface="Arial" panose="020B0604020202020204" pitchFamily="34" charset="0"/>
              <a:buNone/>
            </a:pPr>
            <a:r>
              <a:rPr lang="nl-NL" sz="2500" b="1" i="1" spc="7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Luuk Oudshoorn</a:t>
            </a:r>
          </a:p>
          <a:p>
            <a:pPr marL="0" indent="0" rtl="0">
              <a:lnSpc>
                <a:spcPct val="125000"/>
              </a:lnSpc>
              <a:buFont typeface="Arial" panose="020B0604020202020204" pitchFamily="34" charset="0"/>
              <a:buNone/>
            </a:pPr>
            <a:endParaRPr lang="nl-NL" sz="2500" b="1" dirty="0">
              <a:solidFill>
                <a:schemeClr val="bg2">
                  <a:alpha val="50000"/>
                </a:schemeClr>
              </a:solidFill>
            </a:endParaRPr>
          </a:p>
        </p:txBody>
      </p:sp>
      <p:sp>
        <p:nvSpPr>
          <p:cNvPr id="6" name="object 6" descr="Beige rechthoek">
            <a:extLst>
              <a:ext uri="{FF2B5EF4-FFF2-40B4-BE49-F238E27FC236}">
                <a16:creationId xmlns:a16="http://schemas.microsoft.com/office/drawing/2014/main" id="{B0C70F64-F3E5-413B-AF4F-E15CE944B761}"/>
              </a:ext>
            </a:extLst>
          </p:cNvPr>
          <p:cNvSpPr/>
          <p:nvPr/>
        </p:nvSpPr>
        <p:spPr>
          <a:xfrm>
            <a:off x="931203" y="2894901"/>
            <a:ext cx="3420000" cy="0"/>
          </a:xfrm>
          <a:custGeom>
            <a:avLst/>
            <a:gdLst/>
            <a:ahLst/>
            <a:cxnLst/>
            <a:rect l="l" t="t" r="r" b="b"/>
            <a:pathLst>
              <a:path w="4206240">
                <a:moveTo>
                  <a:pt x="0" y="0"/>
                </a:moveTo>
                <a:lnTo>
                  <a:pt x="420624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D43A5E-77DF-44FD-800D-158434A3A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1559"/>
            <a:ext cx="6304280" cy="1325563"/>
          </a:xfrm>
        </p:spPr>
        <p:txBody>
          <a:bodyPr rtlCol="0">
            <a:normAutofit/>
          </a:bodyPr>
          <a:lstStyle/>
          <a:p>
            <a:pPr rtl="0"/>
            <a:r>
              <a:rPr lang="nl-NL" sz="5000" dirty="0" err="1">
                <a:solidFill>
                  <a:schemeClr val="bg1"/>
                </a:solidFill>
              </a:rPr>
              <a:t>Thanks</a:t>
            </a:r>
            <a:r>
              <a:rPr lang="nl-NL" sz="5000" dirty="0">
                <a:solidFill>
                  <a:schemeClr val="bg1"/>
                </a:solidFill>
              </a:rPr>
              <a:t>! </a:t>
            </a:r>
            <a:r>
              <a:rPr lang="nl-NL" sz="5000" dirty="0" err="1">
                <a:solidFill>
                  <a:schemeClr val="bg1"/>
                </a:solidFill>
              </a:rPr>
              <a:t>Questions</a:t>
            </a:r>
            <a:endParaRPr lang="nl-NL" sz="500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2EE24B5-652C-4DB5-B7C3-B5BBEC1280B1}" type="slidenum">
              <a:rPr lang="nl-NL" smtClean="0"/>
              <a:t>13</a:t>
            </a:fld>
            <a:endParaRPr lang="nl-NL" dirty="0"/>
          </a:p>
        </p:txBody>
      </p:sp>
      <p:pic>
        <p:nvPicPr>
          <p:cNvPr id="8" name="Afbeelding 7" descr="Pictogram Persoon">
            <a:extLst>
              <a:ext uri="{FF2B5EF4-FFF2-40B4-BE49-F238E27FC236}">
                <a16:creationId xmlns:a16="http://schemas.microsoft.com/office/drawing/2014/main" id="{2BAF1CAB-03C0-40D7-95AA-160750D12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437" y="3478454"/>
            <a:ext cx="34290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15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>
            <a:extLst>
              <a:ext uri="{FF2B5EF4-FFF2-40B4-BE49-F238E27FC236}">
                <a16:creationId xmlns:a16="http://schemas.microsoft.com/office/drawing/2014/main" id="{8A5AE068-E5CC-4461-B27E-B384B47FB5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828281" cy="6858000"/>
          </a:xfrm>
          <a:prstGeom prst="rect">
            <a:avLst/>
          </a:prstGeom>
          <a:noFill/>
        </p:spPr>
      </p:pic>
      <p:sp>
        <p:nvSpPr>
          <p:cNvPr id="5" name="object 3" descr="Beige rechthoek">
            <a:extLst>
              <a:ext uri="{FF2B5EF4-FFF2-40B4-BE49-F238E27FC236}">
                <a16:creationId xmlns:a16="http://schemas.microsoft.com/office/drawing/2014/main" id="{DCF29767-6635-4A46-AB77-672CC90C6FBE}"/>
              </a:ext>
            </a:extLst>
          </p:cNvPr>
          <p:cNvSpPr/>
          <p:nvPr/>
        </p:nvSpPr>
        <p:spPr>
          <a:xfrm>
            <a:off x="8181340" y="1359001"/>
            <a:ext cx="4010660" cy="4194074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0" rIns="0" bIns="0" rtlCol="0"/>
          <a:lstStyle/>
          <a:p>
            <a:pPr rtl="0"/>
            <a:endParaRPr lang="nl-NL" dirty="0"/>
          </a:p>
        </p:txBody>
      </p:sp>
      <p:sp>
        <p:nvSpPr>
          <p:cNvPr id="6" name="object 6" descr="Blauwe rechthoek">
            <a:extLst>
              <a:ext uri="{FF2B5EF4-FFF2-40B4-BE49-F238E27FC236}">
                <a16:creationId xmlns:a16="http://schemas.microsoft.com/office/drawing/2014/main" id="{9FABC344-E043-45BE-8588-06C658DBCE70}"/>
              </a:ext>
            </a:extLst>
          </p:cNvPr>
          <p:cNvSpPr/>
          <p:nvPr/>
        </p:nvSpPr>
        <p:spPr>
          <a:xfrm>
            <a:off x="5502275" y="1692008"/>
            <a:ext cx="6689725" cy="3528060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rtl="0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5C5720-51D4-4632-91CD-936B8AB96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698" y="2331086"/>
            <a:ext cx="5165558" cy="833856"/>
          </a:xfrm>
        </p:spPr>
        <p:txBody>
          <a:bodyPr rtlCol="0"/>
          <a:lstStyle/>
          <a:p>
            <a:pPr rtl="0"/>
            <a:r>
              <a:rPr lang="nl-NL" dirty="0" err="1">
                <a:solidFill>
                  <a:schemeClr val="bg1"/>
                </a:solidFill>
              </a:rPr>
              <a:t>Supporting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the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economy</a:t>
            </a:r>
            <a:endParaRPr lang="nl-NL" dirty="0">
              <a:latin typeface="Gill Sans MT" panose="020B0502020104020203" pitchFamily="34" charset="0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4D506CC-0185-443E-82C7-1600C21D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nl-NL" smtClean="0"/>
              <a:t>2</a:t>
            </a:fld>
            <a:endParaRPr lang="nl-NL" dirty="0"/>
          </a:p>
        </p:txBody>
      </p:sp>
      <p:sp>
        <p:nvSpPr>
          <p:cNvPr id="7" name="object 9" descr="Beige rechthoek">
            <a:extLst>
              <a:ext uri="{FF2B5EF4-FFF2-40B4-BE49-F238E27FC236}">
                <a16:creationId xmlns:a16="http://schemas.microsoft.com/office/drawing/2014/main" id="{02C6628C-972C-4717-AAF3-D882B30F6658}"/>
              </a:ext>
            </a:extLst>
          </p:cNvPr>
          <p:cNvSpPr/>
          <p:nvPr/>
        </p:nvSpPr>
        <p:spPr>
          <a:xfrm>
            <a:off x="6313932" y="3035554"/>
            <a:ext cx="3618000" cy="0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nl-NL" dirty="0"/>
          </a:p>
        </p:txBody>
      </p:sp>
      <p:sp>
        <p:nvSpPr>
          <p:cNvPr id="9" name="Tijdelijke aanduiding voor inhoud 3">
            <a:extLst>
              <a:ext uri="{FF2B5EF4-FFF2-40B4-BE49-F238E27FC236}">
                <a16:creationId xmlns:a16="http://schemas.microsoft.com/office/drawing/2014/main" id="{E7A818AB-B120-41D5-88A6-933AB9CAAE68}"/>
              </a:ext>
            </a:extLst>
          </p:cNvPr>
          <p:cNvSpPr txBox="1">
            <a:spLocks/>
          </p:cNvSpPr>
          <p:nvPr/>
        </p:nvSpPr>
        <p:spPr>
          <a:xfrm>
            <a:off x="6188242" y="3217631"/>
            <a:ext cx="5181600" cy="16033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nl-NL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In </a:t>
            </a:r>
            <a:r>
              <a:rPr lang="nl-NL" sz="1800" i="1" spc="-25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March</a:t>
            </a:r>
            <a:r>
              <a:rPr lang="nl-NL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, </a:t>
            </a:r>
            <a:r>
              <a:rPr lang="nl-NL" sz="1800" i="1" spc="-25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the</a:t>
            </a:r>
            <a:r>
              <a:rPr lang="nl-NL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 </a:t>
            </a:r>
            <a:r>
              <a:rPr lang="nl-NL" sz="1800" i="1" spc="-25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government</a:t>
            </a:r>
            <a:r>
              <a:rPr lang="nl-NL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 </a:t>
            </a:r>
            <a:r>
              <a:rPr lang="nl-NL" sz="1800" i="1" spc="-25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announced</a:t>
            </a:r>
            <a:r>
              <a:rPr lang="nl-NL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 up </a:t>
            </a:r>
            <a:r>
              <a:rPr lang="nl-NL" sz="1800" i="1" spc="-25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to</a:t>
            </a:r>
            <a:r>
              <a:rPr lang="nl-NL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 90B financial support.</a:t>
            </a:r>
          </a:p>
          <a:p>
            <a:pPr marL="0" indent="0" rtl="0">
              <a:buNone/>
            </a:pPr>
            <a:r>
              <a:rPr lang="nl-NL" sz="1800" i="1" spc="-25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Costs</a:t>
            </a:r>
            <a:r>
              <a:rPr lang="nl-NL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 of COVID </a:t>
            </a:r>
            <a:r>
              <a:rPr lang="nl-NL" sz="1800" i="1" spc="-25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so</a:t>
            </a:r>
            <a:r>
              <a:rPr lang="nl-NL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 far: 45-144B</a:t>
            </a:r>
            <a:br>
              <a:rPr lang="nl-NL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</a:br>
            <a:endParaRPr lang="nl-NL" sz="1800" i="1" spc="-25" dirty="0">
              <a:solidFill>
                <a:schemeClr val="bg2">
                  <a:lumMod val="20000"/>
                  <a:lumOff val="8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EB665341-7F3D-4357-9045-BA3C00D054D0}"/>
              </a:ext>
            </a:extLst>
          </p:cNvPr>
          <p:cNvSpPr txBox="1"/>
          <p:nvPr/>
        </p:nvSpPr>
        <p:spPr>
          <a:xfrm>
            <a:off x="8122932" y="5622510"/>
            <a:ext cx="3058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1. </a:t>
            </a:r>
            <a:r>
              <a:rPr lang="en-GB" sz="1050" dirty="0" err="1"/>
              <a:t>Kolen</a:t>
            </a:r>
            <a:r>
              <a:rPr lang="en-GB" sz="1050" dirty="0"/>
              <a:t> (2020) ESB 4791 504-509</a:t>
            </a:r>
          </a:p>
          <a:p>
            <a:r>
              <a:rPr lang="nl-NL" sz="1050" dirty="0"/>
              <a:t>2. </a:t>
            </a:r>
            <a:r>
              <a:rPr lang="nl-NL" sz="1050" dirty="0" err="1"/>
              <a:t>Frijters</a:t>
            </a:r>
            <a:r>
              <a:rPr lang="nl-NL" sz="1050" dirty="0"/>
              <a:t> (2020) ESB 4791 510-513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1793949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Tijdelijke aanduiding voor afbeelding 24">
            <a:extLst>
              <a:ext uri="{FF2B5EF4-FFF2-40B4-BE49-F238E27FC236}">
                <a16:creationId xmlns:a16="http://schemas.microsoft.com/office/drawing/2014/main" id="{A5F1D7EA-A0DA-440F-9897-5EF9CA2F289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1143" y="1385"/>
            <a:ext cx="7560857" cy="1718002"/>
          </a:xfrm>
        </p:spPr>
      </p:pic>
      <p:sp>
        <p:nvSpPr>
          <p:cNvPr id="16" name="object 3" descr="Beige rechthoek">
            <a:extLst>
              <a:ext uri="{FF2B5EF4-FFF2-40B4-BE49-F238E27FC236}">
                <a16:creationId xmlns:a16="http://schemas.microsoft.com/office/drawing/2014/main" id="{C6CF32E2-A869-4259-A659-5EEE6BDA3B59}"/>
              </a:ext>
            </a:extLst>
          </p:cNvPr>
          <p:cNvSpPr/>
          <p:nvPr/>
        </p:nvSpPr>
        <p:spPr>
          <a:xfrm>
            <a:off x="579775" y="472492"/>
            <a:ext cx="4051368" cy="5913017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0" rIns="0" bIns="0" rtlCol="0"/>
          <a:lstStyle/>
          <a:p>
            <a:pPr rtl="0"/>
            <a:endParaRPr lang="nl-NL" dirty="0"/>
          </a:p>
        </p:txBody>
      </p:sp>
      <p:sp>
        <p:nvSpPr>
          <p:cNvPr id="14" name="Ovaal 13" descr="Beige ovaal">
            <a:extLst>
              <a:ext uri="{FF2B5EF4-FFF2-40B4-BE49-F238E27FC236}">
                <a16:creationId xmlns:a16="http://schemas.microsoft.com/office/drawing/2014/main" id="{B8809DE3-0F1D-442A-8935-B40AD580864B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sp>
        <p:nvSpPr>
          <p:cNvPr id="22" name="object 6" descr="Blauwe rechthoek">
            <a:extLst>
              <a:ext uri="{FF2B5EF4-FFF2-40B4-BE49-F238E27FC236}">
                <a16:creationId xmlns:a16="http://schemas.microsoft.com/office/drawing/2014/main" id="{882E2F92-EB16-4B55-B49A-3C6AB7B2BF30}"/>
              </a:ext>
            </a:extLst>
          </p:cNvPr>
          <p:cNvSpPr/>
          <p:nvPr/>
        </p:nvSpPr>
        <p:spPr>
          <a:xfrm>
            <a:off x="911225" y="836613"/>
            <a:ext cx="5184775" cy="5184775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rtl="0"/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02303BC-9A39-470F-8733-A268BC16B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723" y="1900048"/>
            <a:ext cx="4770591" cy="646604"/>
          </a:xfrm>
        </p:spPr>
        <p:txBody>
          <a:bodyPr rtlCol="0">
            <a:normAutofit/>
          </a:bodyPr>
          <a:lstStyle/>
          <a:p>
            <a:pPr rtl="0"/>
            <a:r>
              <a:rPr lang="nl-NL" sz="2600" dirty="0" err="1">
                <a:solidFill>
                  <a:schemeClr val="bg1"/>
                </a:solidFill>
              </a:rPr>
              <a:t>Fiscal</a:t>
            </a:r>
            <a:r>
              <a:rPr lang="nl-NL" sz="2600" dirty="0">
                <a:solidFill>
                  <a:schemeClr val="bg1"/>
                </a:solidFill>
              </a:rPr>
              <a:t> stimulus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3C936ED-4D5A-4897-BFCD-65082B328E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72476" y="2875186"/>
            <a:ext cx="4057961" cy="1431234"/>
          </a:xfrm>
        </p:spPr>
        <p:txBody>
          <a:bodyPr rtlCol="0"/>
          <a:lstStyle/>
          <a:p>
            <a:pPr rtl="0"/>
            <a:r>
              <a:rPr lang="nl-NL" b="1" dirty="0"/>
              <a:t>Job </a:t>
            </a:r>
            <a:r>
              <a:rPr lang="nl-NL" b="1" dirty="0" err="1"/>
              <a:t>retention</a:t>
            </a:r>
            <a:r>
              <a:rPr lang="nl-NL" b="1" dirty="0"/>
              <a:t> </a:t>
            </a:r>
            <a:r>
              <a:rPr lang="nl-NL" b="1" dirty="0" err="1"/>
              <a:t>schemes</a:t>
            </a:r>
            <a:endParaRPr lang="nl-NL" b="1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7C2D5CA-E2DA-4224-B2BC-C872D2EF6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nl-NL" smtClean="0"/>
              <a:t>3</a:t>
            </a:fld>
            <a:endParaRPr lang="nl-NL" dirty="0"/>
          </a:p>
        </p:txBody>
      </p:sp>
      <p:pic>
        <p:nvPicPr>
          <p:cNvPr id="28" name="Tijdelijke aanduiding voor afbeelding 27" descr="Pictogram Vinkje">
            <a:extLst>
              <a:ext uri="{FF2B5EF4-FFF2-40B4-BE49-F238E27FC236}">
                <a16:creationId xmlns:a16="http://schemas.microsoft.com/office/drawing/2014/main" id="{3CDD98F8-113E-4FB2-A33D-039AFCD9C225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9726" y="2708434"/>
            <a:ext cx="720000" cy="720000"/>
          </a:xfrm>
        </p:spPr>
      </p:pic>
      <p:pic>
        <p:nvPicPr>
          <p:cNvPr id="30" name="Tijdelijke aanduiding voor afbeelding 29" descr="Pictogram Vinkje">
            <a:extLst>
              <a:ext uri="{FF2B5EF4-FFF2-40B4-BE49-F238E27FC236}">
                <a16:creationId xmlns:a16="http://schemas.microsoft.com/office/drawing/2014/main" id="{3CFFE792-5644-4DB8-9A25-D855F9B155E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9726" y="3483770"/>
            <a:ext cx="720000" cy="719999"/>
          </a:xfrm>
        </p:spPr>
      </p:pic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C3A22FC4-1B49-46F9-A55E-33AACF2DEBBB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2072475" y="3638054"/>
            <a:ext cx="4057961" cy="472239"/>
          </a:xfrm>
        </p:spPr>
        <p:txBody>
          <a:bodyPr rtlCol="0"/>
          <a:lstStyle/>
          <a:p>
            <a:pPr rtl="0"/>
            <a:r>
              <a:rPr lang="nl-NL" b="1" dirty="0" err="1"/>
              <a:t>Liquidity</a:t>
            </a:r>
            <a:r>
              <a:rPr lang="nl-NL" b="1" dirty="0"/>
              <a:t> support</a:t>
            </a:r>
          </a:p>
        </p:txBody>
      </p:sp>
      <p:pic>
        <p:nvPicPr>
          <p:cNvPr id="32" name="Tijdelijke aanduiding voor afbeelding 31" descr="Pictogram Vinkje">
            <a:extLst>
              <a:ext uri="{FF2B5EF4-FFF2-40B4-BE49-F238E27FC236}">
                <a16:creationId xmlns:a16="http://schemas.microsoft.com/office/drawing/2014/main" id="{A80E0D18-9ED0-4449-BE73-35CBF01D1A4D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9726" y="4259105"/>
            <a:ext cx="720000" cy="719999"/>
          </a:xfrm>
        </p:spPr>
      </p:pic>
      <p:sp>
        <p:nvSpPr>
          <p:cNvPr id="20" name="Tijdelijke aanduiding voor tekst 19">
            <a:extLst>
              <a:ext uri="{FF2B5EF4-FFF2-40B4-BE49-F238E27FC236}">
                <a16:creationId xmlns:a16="http://schemas.microsoft.com/office/drawing/2014/main" id="{53C06E93-5E4C-46CA-9FB4-1640A2DC1748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2072475" y="4433825"/>
            <a:ext cx="4057961" cy="402241"/>
          </a:xfrm>
        </p:spPr>
        <p:txBody>
          <a:bodyPr rtlCol="0"/>
          <a:lstStyle/>
          <a:p>
            <a:pPr rtl="0"/>
            <a:r>
              <a:rPr lang="nl-NL" b="1" dirty="0"/>
              <a:t>Cash transfers </a:t>
            </a:r>
            <a:r>
              <a:rPr lang="nl-NL" b="1" dirty="0" err="1"/>
              <a:t>to</a:t>
            </a:r>
            <a:r>
              <a:rPr lang="nl-NL" b="1" dirty="0"/>
              <a:t> </a:t>
            </a:r>
            <a:r>
              <a:rPr lang="nl-NL" b="1" dirty="0" err="1"/>
              <a:t>businesses</a:t>
            </a:r>
            <a:endParaRPr lang="nl-NL" b="1" dirty="0"/>
          </a:p>
        </p:txBody>
      </p:sp>
      <p:sp>
        <p:nvSpPr>
          <p:cNvPr id="15" name="object 27" descr="Beige rechthoek">
            <a:extLst>
              <a:ext uri="{FF2B5EF4-FFF2-40B4-BE49-F238E27FC236}">
                <a16:creationId xmlns:a16="http://schemas.microsoft.com/office/drawing/2014/main" id="{C5B67D68-F2A3-48A2-B2A0-C9DF8BA55D80}"/>
              </a:ext>
            </a:extLst>
          </p:cNvPr>
          <p:cNvSpPr/>
          <p:nvPr/>
        </p:nvSpPr>
        <p:spPr>
          <a:xfrm flipV="1">
            <a:off x="1473385" y="2395266"/>
            <a:ext cx="4341600" cy="75489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nl-NL" dirty="0"/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3571CCBE-515B-43BC-AEBC-538153CB230D}"/>
              </a:ext>
            </a:extLst>
          </p:cNvPr>
          <p:cNvSpPr txBox="1"/>
          <p:nvPr/>
        </p:nvSpPr>
        <p:spPr>
          <a:xfrm>
            <a:off x="6130436" y="5531350"/>
            <a:ext cx="6096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Wingdings" panose="05000000000000000000" pitchFamily="2" charset="2"/>
              <a:buChar char="Ø"/>
            </a:pPr>
            <a:r>
              <a:rPr lang="en-GB" sz="700" dirty="0"/>
              <a:t>FISCAL MONITOR: Policies for the Recovery (IMF, 2020)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GB" sz="700" dirty="0"/>
              <a:t>The risk of 9 million zombie jobs in Europe (</a:t>
            </a:r>
            <a:r>
              <a:rPr lang="en-GB" sz="700" dirty="0" err="1"/>
              <a:t>Utermöhl</a:t>
            </a:r>
            <a:r>
              <a:rPr lang="en-GB" sz="700" dirty="0"/>
              <a:t>, Ozyurt, and </a:t>
            </a:r>
            <a:r>
              <a:rPr lang="en-GB" sz="700" dirty="0" err="1"/>
              <a:t>Subran</a:t>
            </a:r>
            <a:r>
              <a:rPr lang="en-GB" sz="700" dirty="0"/>
              <a:t> 2020)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GB" sz="700" dirty="0">
                <a:effectLst/>
                <a:latin typeface="Arial" panose="020B0604020202020204" pitchFamily="34" charset="0"/>
              </a:rPr>
              <a:t>Hagen-</a:t>
            </a:r>
            <a:r>
              <a:rPr lang="en-GB" sz="700" dirty="0" err="1">
                <a:effectLst/>
                <a:latin typeface="Arial" panose="020B0604020202020204" pitchFamily="34" charset="0"/>
              </a:rPr>
              <a:t>Zanker</a:t>
            </a:r>
            <a:r>
              <a:rPr lang="en-GB" sz="700" dirty="0">
                <a:effectLst/>
                <a:latin typeface="Arial" panose="020B0604020202020204" pitchFamily="34" charset="0"/>
              </a:rPr>
              <a:t> J., </a:t>
            </a:r>
            <a:r>
              <a:rPr lang="en-GB" sz="700" dirty="0" err="1">
                <a:effectLst/>
                <a:latin typeface="Arial" panose="020B0604020202020204" pitchFamily="34" charset="0"/>
              </a:rPr>
              <a:t>Bastagli</a:t>
            </a:r>
            <a:r>
              <a:rPr lang="en-GB" sz="700" dirty="0">
                <a:effectLst/>
                <a:latin typeface="Arial" panose="020B0604020202020204" pitchFamily="34" charset="0"/>
              </a:rPr>
              <a:t> F., Harman L., Barca V., Sturge G., Schmidt T.,2016, ODI Briefing. London: Overseas Development Institute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GB" sz="700" dirty="0" err="1">
                <a:effectLst/>
                <a:latin typeface="Arial" panose="020B0604020202020204" pitchFamily="34" charset="0"/>
              </a:rPr>
              <a:t>Brunnermeier</a:t>
            </a:r>
            <a:r>
              <a:rPr lang="en-GB" sz="700" dirty="0">
                <a:effectLst/>
                <a:latin typeface="Arial" panose="020B0604020202020204" pitchFamily="34" charset="0"/>
              </a:rPr>
              <a:t> M., Krishnamurthy A., 2020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GB" sz="700" dirty="0">
                <a:effectLst/>
                <a:latin typeface="Arial" panose="020B0604020202020204" pitchFamily="34" charset="0"/>
              </a:rPr>
              <a:t>Wilson D. J., 2012, American Economic Journal: Economic Policy, 4, 251</a:t>
            </a:r>
            <a:endParaRPr lang="en-NL" sz="700" dirty="0"/>
          </a:p>
        </p:txBody>
      </p:sp>
      <p:pic>
        <p:nvPicPr>
          <p:cNvPr id="48" name="Tijdelijke aanduiding voor afbeelding 31" descr="Pictogram Vinkje">
            <a:extLst>
              <a:ext uri="{FF2B5EF4-FFF2-40B4-BE49-F238E27FC236}">
                <a16:creationId xmlns:a16="http://schemas.microsoft.com/office/drawing/2014/main" id="{EEBA155B-F6D4-4054-8E50-68ECF8662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9726" y="5025467"/>
            <a:ext cx="720000" cy="719999"/>
          </a:xfrm>
          <a:prstGeom prst="rect">
            <a:avLst/>
          </a:prstGeom>
        </p:spPr>
      </p:pic>
      <p:sp>
        <p:nvSpPr>
          <p:cNvPr id="49" name="Tijdelijke aanduiding voor tekst 19">
            <a:extLst>
              <a:ext uri="{FF2B5EF4-FFF2-40B4-BE49-F238E27FC236}">
                <a16:creationId xmlns:a16="http://schemas.microsoft.com/office/drawing/2014/main" id="{FFCE045E-E9D9-4526-84E9-B84D1F365276}"/>
              </a:ext>
            </a:extLst>
          </p:cNvPr>
          <p:cNvSpPr txBox="1">
            <a:spLocks/>
          </p:cNvSpPr>
          <p:nvPr/>
        </p:nvSpPr>
        <p:spPr>
          <a:xfrm>
            <a:off x="2072475" y="5200187"/>
            <a:ext cx="4057961" cy="402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b="1" dirty="0" err="1"/>
              <a:t>Looking</a:t>
            </a:r>
            <a:r>
              <a:rPr lang="nl-NL" b="1" dirty="0"/>
              <a:t> </a:t>
            </a:r>
            <a:r>
              <a:rPr lang="nl-NL" b="1" dirty="0" err="1"/>
              <a:t>ahead</a:t>
            </a:r>
            <a:r>
              <a:rPr lang="nl-NL" b="1" dirty="0"/>
              <a:t>: NGEU</a:t>
            </a:r>
          </a:p>
        </p:txBody>
      </p:sp>
    </p:spTree>
    <p:extLst>
      <p:ext uri="{BB962C8B-B14F-4D97-AF65-F5344CB8AC3E}">
        <p14:creationId xmlns:p14="http://schemas.microsoft.com/office/powerpoint/2010/main" val="2824039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4140CF4-2DAA-4239-BB77-274BDD82A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nl-NL" smtClean="0"/>
              <a:t>4</a:t>
            </a:fld>
            <a:endParaRPr lang="nl-NL" dirty="0"/>
          </a:p>
        </p:txBody>
      </p:sp>
      <p:sp>
        <p:nvSpPr>
          <p:cNvPr id="5" name="object 3" descr="Beige rechthoek">
            <a:extLst>
              <a:ext uri="{FF2B5EF4-FFF2-40B4-BE49-F238E27FC236}">
                <a16:creationId xmlns:a16="http://schemas.microsoft.com/office/drawing/2014/main" id="{857A0168-DBD5-47D4-A751-3B39262D8254}"/>
              </a:ext>
            </a:extLst>
          </p:cNvPr>
          <p:cNvSpPr/>
          <p:nvPr/>
        </p:nvSpPr>
        <p:spPr>
          <a:xfrm>
            <a:off x="8355283" y="836613"/>
            <a:ext cx="3307960" cy="5184775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rtl="0"/>
            <a:endParaRPr lang="nl-NL" dirty="0"/>
          </a:p>
        </p:txBody>
      </p:sp>
      <p:sp>
        <p:nvSpPr>
          <p:cNvPr id="6" name="object 6" descr="Blauwe rechthoek">
            <a:extLst>
              <a:ext uri="{FF2B5EF4-FFF2-40B4-BE49-F238E27FC236}">
                <a16:creationId xmlns:a16="http://schemas.microsoft.com/office/drawing/2014/main" id="{7F009843-AFA3-44E8-B7D5-3F39B363C92E}"/>
              </a:ext>
            </a:extLst>
          </p:cNvPr>
          <p:cNvSpPr/>
          <p:nvPr/>
        </p:nvSpPr>
        <p:spPr>
          <a:xfrm>
            <a:off x="6226175" y="1"/>
            <a:ext cx="5056205" cy="6857999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rtl="0"/>
            <a:endParaRPr lang="nl-NL" dirty="0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FC6730AE-386B-426F-9F29-221DCC5F714D}"/>
              </a:ext>
            </a:extLst>
          </p:cNvPr>
          <p:cNvSpPr txBox="1">
            <a:spLocks/>
          </p:cNvSpPr>
          <p:nvPr/>
        </p:nvSpPr>
        <p:spPr>
          <a:xfrm>
            <a:off x="7472818" y="2860146"/>
            <a:ext cx="2981822" cy="749753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Lower</a:t>
            </a:r>
            <a:r>
              <a:rPr lang="nl-NL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taks </a:t>
            </a: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revenue</a:t>
            </a:r>
            <a:r>
              <a:rPr lang="nl-NL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and</a:t>
            </a:r>
            <a:r>
              <a:rPr lang="nl-NL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higher</a:t>
            </a:r>
            <a:r>
              <a:rPr lang="nl-NL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costs</a:t>
            </a:r>
            <a:endParaRPr lang="nl-NL" sz="200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9" name="Tijdelijke aanduiding voor afbeelding 27" descr="Selectievakje">
            <a:extLst>
              <a:ext uri="{FF2B5EF4-FFF2-40B4-BE49-F238E27FC236}">
                <a16:creationId xmlns:a16="http://schemas.microsoft.com/office/drawing/2014/main" id="{9FC370A7-FF9A-42B0-9C14-95C57A9BC6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40067" y="2803684"/>
            <a:ext cx="720000" cy="720000"/>
          </a:xfrm>
          <a:prstGeom prst="rect">
            <a:avLst/>
          </a:prstGeom>
        </p:spPr>
      </p:pic>
      <p:pic>
        <p:nvPicPr>
          <p:cNvPr id="10" name="Tijdelijke aanduiding voor afbeelding 29" descr="Selectievakje">
            <a:extLst>
              <a:ext uri="{FF2B5EF4-FFF2-40B4-BE49-F238E27FC236}">
                <a16:creationId xmlns:a16="http://schemas.microsoft.com/office/drawing/2014/main" id="{1630545B-ED3D-48DD-8CD5-CB200AA2D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40067" y="3693320"/>
            <a:ext cx="720000" cy="719999"/>
          </a:xfrm>
          <a:prstGeom prst="rect">
            <a:avLst/>
          </a:prstGeom>
        </p:spPr>
      </p:pic>
      <p:sp>
        <p:nvSpPr>
          <p:cNvPr id="11" name="Tijdelijke aanduiding voor tekst 17">
            <a:extLst>
              <a:ext uri="{FF2B5EF4-FFF2-40B4-BE49-F238E27FC236}">
                <a16:creationId xmlns:a16="http://schemas.microsoft.com/office/drawing/2014/main" id="{186A1D66-9F36-434B-9677-0FE61760AB97}"/>
              </a:ext>
            </a:extLst>
          </p:cNvPr>
          <p:cNvSpPr txBox="1">
            <a:spLocks/>
          </p:cNvSpPr>
          <p:nvPr/>
        </p:nvSpPr>
        <p:spPr>
          <a:xfrm>
            <a:off x="7472817" y="3794464"/>
            <a:ext cx="3307960" cy="740184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Government</a:t>
            </a:r>
            <a:r>
              <a:rPr lang="nl-NL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deficit</a:t>
            </a:r>
          </a:p>
        </p:txBody>
      </p:sp>
      <p:pic>
        <p:nvPicPr>
          <p:cNvPr id="12" name="Tijdelijke aanduiding voor afbeelding 31" descr="Selectievakje">
            <a:extLst>
              <a:ext uri="{FF2B5EF4-FFF2-40B4-BE49-F238E27FC236}">
                <a16:creationId xmlns:a16="http://schemas.microsoft.com/office/drawing/2014/main" id="{33C53E5C-0A10-46F8-9546-AB2C67545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40067" y="4621055"/>
            <a:ext cx="720000" cy="719999"/>
          </a:xfrm>
          <a:prstGeom prst="rect">
            <a:avLst/>
          </a:prstGeom>
        </p:spPr>
      </p:pic>
      <p:sp>
        <p:nvSpPr>
          <p:cNvPr id="13" name="Tijdelijke aanduiding voor tekst 19">
            <a:extLst>
              <a:ext uri="{FF2B5EF4-FFF2-40B4-BE49-F238E27FC236}">
                <a16:creationId xmlns:a16="http://schemas.microsoft.com/office/drawing/2014/main" id="{8744334E-DF9D-4600-8180-292072510183}"/>
              </a:ext>
            </a:extLst>
          </p:cNvPr>
          <p:cNvSpPr txBox="1">
            <a:spLocks/>
          </p:cNvSpPr>
          <p:nvPr/>
        </p:nvSpPr>
        <p:spPr>
          <a:xfrm>
            <a:off x="7472816" y="4704536"/>
            <a:ext cx="3098931" cy="10929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Debt</a:t>
            </a:r>
            <a:r>
              <a:rPr lang="nl-NL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issuance</a:t>
            </a:r>
            <a:endParaRPr lang="nl-NL" sz="200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object 27" descr="Beige rechthoek">
            <a:extLst>
              <a:ext uri="{FF2B5EF4-FFF2-40B4-BE49-F238E27FC236}">
                <a16:creationId xmlns:a16="http://schemas.microsoft.com/office/drawing/2014/main" id="{7F820741-8871-4D59-8ED1-466FEFD2AF94}"/>
              </a:ext>
            </a:extLst>
          </p:cNvPr>
          <p:cNvSpPr/>
          <p:nvPr/>
        </p:nvSpPr>
        <p:spPr>
          <a:xfrm flipV="1">
            <a:off x="6892776" y="2384428"/>
            <a:ext cx="3355200" cy="75489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5668119-9603-4701-8EEC-F2E48B808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354" y="781050"/>
            <a:ext cx="4421229" cy="1843089"/>
          </a:xfrm>
        </p:spPr>
        <p:txBody>
          <a:bodyPr rtlCol="0">
            <a:normAutofit/>
          </a:bodyPr>
          <a:lstStyle/>
          <a:p>
            <a:pPr rtl="0"/>
            <a:r>
              <a:rPr lang="nl-NL" dirty="0" err="1">
                <a:solidFill>
                  <a:schemeClr val="bg1"/>
                </a:solidFill>
              </a:rPr>
              <a:t>Financing</a:t>
            </a:r>
            <a:r>
              <a:rPr lang="nl-NL" dirty="0">
                <a:solidFill>
                  <a:schemeClr val="bg1"/>
                </a:solidFill>
              </a:rPr>
              <a:t> these </a:t>
            </a:r>
            <a:r>
              <a:rPr lang="nl-NL" dirty="0" err="1">
                <a:solidFill>
                  <a:schemeClr val="bg1"/>
                </a:solidFill>
              </a:rPr>
              <a:t>expenses</a:t>
            </a:r>
            <a:endParaRPr lang="nl-NL" dirty="0"/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E14161B5-D40E-42EE-ADFF-80C295C13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6191912" cy="547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64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4140CF4-2DAA-4239-BB77-274BDD82A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nl-NL" smtClean="0"/>
              <a:t>5</a:t>
            </a:fld>
            <a:endParaRPr lang="nl-NL" dirty="0"/>
          </a:p>
        </p:txBody>
      </p:sp>
      <p:sp>
        <p:nvSpPr>
          <p:cNvPr id="5" name="object 3" descr="Beige rechthoek">
            <a:extLst>
              <a:ext uri="{FF2B5EF4-FFF2-40B4-BE49-F238E27FC236}">
                <a16:creationId xmlns:a16="http://schemas.microsoft.com/office/drawing/2014/main" id="{857A0168-DBD5-47D4-A751-3B39262D8254}"/>
              </a:ext>
            </a:extLst>
          </p:cNvPr>
          <p:cNvSpPr/>
          <p:nvPr/>
        </p:nvSpPr>
        <p:spPr>
          <a:xfrm>
            <a:off x="8355283" y="836613"/>
            <a:ext cx="3307960" cy="5184775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rtl="0"/>
            <a:endParaRPr lang="nl-NL" dirty="0"/>
          </a:p>
        </p:txBody>
      </p:sp>
      <p:sp>
        <p:nvSpPr>
          <p:cNvPr id="6" name="object 6" descr="Blauwe rechthoek">
            <a:extLst>
              <a:ext uri="{FF2B5EF4-FFF2-40B4-BE49-F238E27FC236}">
                <a16:creationId xmlns:a16="http://schemas.microsoft.com/office/drawing/2014/main" id="{7F009843-AFA3-44E8-B7D5-3F39B363C92E}"/>
              </a:ext>
            </a:extLst>
          </p:cNvPr>
          <p:cNvSpPr/>
          <p:nvPr/>
        </p:nvSpPr>
        <p:spPr>
          <a:xfrm>
            <a:off x="6226175" y="1"/>
            <a:ext cx="5056205" cy="6857999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rtl="0"/>
            <a:endParaRPr lang="nl-NL" dirty="0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FC6730AE-386B-426F-9F29-221DCC5F714D}"/>
              </a:ext>
            </a:extLst>
          </p:cNvPr>
          <p:cNvSpPr txBox="1">
            <a:spLocks/>
          </p:cNvSpPr>
          <p:nvPr/>
        </p:nvSpPr>
        <p:spPr>
          <a:xfrm>
            <a:off x="7472818" y="2860146"/>
            <a:ext cx="2981822" cy="749753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Since</a:t>
            </a:r>
            <a:r>
              <a:rPr lang="nl-NL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1980s ever </a:t>
            </a: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increasing</a:t>
            </a:r>
            <a:r>
              <a:rPr lang="nl-NL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debt</a:t>
            </a:r>
            <a:endParaRPr lang="nl-NL" sz="200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9" name="Tijdelijke aanduiding voor afbeelding 27" descr="Selectievakje">
            <a:extLst>
              <a:ext uri="{FF2B5EF4-FFF2-40B4-BE49-F238E27FC236}">
                <a16:creationId xmlns:a16="http://schemas.microsoft.com/office/drawing/2014/main" id="{9FC370A7-FF9A-42B0-9C14-95C57A9BC6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40067" y="2803684"/>
            <a:ext cx="720000" cy="720000"/>
          </a:xfrm>
          <a:prstGeom prst="rect">
            <a:avLst/>
          </a:prstGeom>
        </p:spPr>
      </p:pic>
      <p:pic>
        <p:nvPicPr>
          <p:cNvPr id="10" name="Tijdelijke aanduiding voor afbeelding 29" descr="Selectievakje">
            <a:extLst>
              <a:ext uri="{FF2B5EF4-FFF2-40B4-BE49-F238E27FC236}">
                <a16:creationId xmlns:a16="http://schemas.microsoft.com/office/drawing/2014/main" id="{1630545B-ED3D-48DD-8CD5-CB200AA2D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40067" y="3693320"/>
            <a:ext cx="720000" cy="719999"/>
          </a:xfrm>
          <a:prstGeom prst="rect">
            <a:avLst/>
          </a:prstGeom>
        </p:spPr>
      </p:pic>
      <p:sp>
        <p:nvSpPr>
          <p:cNvPr id="11" name="Tijdelijke aanduiding voor tekst 17">
            <a:extLst>
              <a:ext uri="{FF2B5EF4-FFF2-40B4-BE49-F238E27FC236}">
                <a16:creationId xmlns:a16="http://schemas.microsoft.com/office/drawing/2014/main" id="{186A1D66-9F36-434B-9677-0FE61760AB97}"/>
              </a:ext>
            </a:extLst>
          </p:cNvPr>
          <p:cNvSpPr txBox="1">
            <a:spLocks/>
          </p:cNvSpPr>
          <p:nvPr/>
        </p:nvSpPr>
        <p:spPr>
          <a:xfrm>
            <a:off x="7472817" y="3794464"/>
            <a:ext cx="3307960" cy="740184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Worries</a:t>
            </a:r>
            <a:r>
              <a:rPr lang="nl-NL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about</a:t>
            </a:r>
            <a:r>
              <a:rPr lang="nl-NL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sustainability</a:t>
            </a:r>
            <a:endParaRPr lang="nl-NL" sz="200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2" name="Tijdelijke aanduiding voor afbeelding 31" descr="Selectievakje">
            <a:extLst>
              <a:ext uri="{FF2B5EF4-FFF2-40B4-BE49-F238E27FC236}">
                <a16:creationId xmlns:a16="http://schemas.microsoft.com/office/drawing/2014/main" id="{33C53E5C-0A10-46F8-9546-AB2C67545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40067" y="4621055"/>
            <a:ext cx="720000" cy="719999"/>
          </a:xfrm>
          <a:prstGeom prst="rect">
            <a:avLst/>
          </a:prstGeom>
        </p:spPr>
      </p:pic>
      <p:sp>
        <p:nvSpPr>
          <p:cNvPr id="13" name="Tijdelijke aanduiding voor tekst 19">
            <a:extLst>
              <a:ext uri="{FF2B5EF4-FFF2-40B4-BE49-F238E27FC236}">
                <a16:creationId xmlns:a16="http://schemas.microsoft.com/office/drawing/2014/main" id="{8744334E-DF9D-4600-8180-292072510183}"/>
              </a:ext>
            </a:extLst>
          </p:cNvPr>
          <p:cNvSpPr txBox="1">
            <a:spLocks/>
          </p:cNvSpPr>
          <p:nvPr/>
        </p:nvSpPr>
        <p:spPr>
          <a:xfrm>
            <a:off x="7472816" y="4704536"/>
            <a:ext cx="3098931" cy="10929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nl-NL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Trade-off</a:t>
            </a:r>
          </a:p>
        </p:txBody>
      </p:sp>
      <p:sp>
        <p:nvSpPr>
          <p:cNvPr id="14" name="object 27" descr="Beige rechthoek">
            <a:extLst>
              <a:ext uri="{FF2B5EF4-FFF2-40B4-BE49-F238E27FC236}">
                <a16:creationId xmlns:a16="http://schemas.microsoft.com/office/drawing/2014/main" id="{7F820741-8871-4D59-8ED1-466FEFD2AF94}"/>
              </a:ext>
            </a:extLst>
          </p:cNvPr>
          <p:cNvSpPr/>
          <p:nvPr/>
        </p:nvSpPr>
        <p:spPr>
          <a:xfrm flipV="1">
            <a:off x="6892776" y="2384428"/>
            <a:ext cx="3355200" cy="75489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5668119-9603-4701-8EEC-F2E48B808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354" y="781050"/>
            <a:ext cx="4524026" cy="1843089"/>
          </a:xfrm>
        </p:spPr>
        <p:txBody>
          <a:bodyPr rtlCol="0">
            <a:normAutofit/>
          </a:bodyPr>
          <a:lstStyle/>
          <a:p>
            <a:pPr rtl="0"/>
            <a:r>
              <a:rPr lang="nl-NL" dirty="0" err="1">
                <a:solidFill>
                  <a:schemeClr val="bg1"/>
                </a:solidFill>
              </a:rPr>
              <a:t>Stability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and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sustainability</a:t>
            </a: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C750EA0C-C03E-4A11-B9FB-A4DAEF6DC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92" y="-1"/>
            <a:ext cx="6169728" cy="534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14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Afbeelding 15">
            <a:extLst>
              <a:ext uri="{FF2B5EF4-FFF2-40B4-BE49-F238E27FC236}">
                <a16:creationId xmlns:a16="http://schemas.microsoft.com/office/drawing/2014/main" id="{0D1833E1-B7A0-4083-A065-A5F5400D6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object 3" descr="Beige rechthoek">
            <a:extLst>
              <a:ext uri="{FF2B5EF4-FFF2-40B4-BE49-F238E27FC236}">
                <a16:creationId xmlns:a16="http://schemas.microsoft.com/office/drawing/2014/main" id="{DCF29767-6635-4A46-AB77-672CC90C6FBE}"/>
              </a:ext>
            </a:extLst>
          </p:cNvPr>
          <p:cNvSpPr/>
          <p:nvPr/>
        </p:nvSpPr>
        <p:spPr>
          <a:xfrm>
            <a:off x="4472940" y="2678960"/>
            <a:ext cx="4010660" cy="4194074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0" rIns="0" bIns="0" rtlCol="0"/>
          <a:lstStyle/>
          <a:p>
            <a:pPr rtl="0"/>
            <a:endParaRPr lang="nl-NL" dirty="0"/>
          </a:p>
        </p:txBody>
      </p:sp>
      <p:sp>
        <p:nvSpPr>
          <p:cNvPr id="6" name="object 6" descr="Blauwe rechthoek">
            <a:extLst>
              <a:ext uri="{FF2B5EF4-FFF2-40B4-BE49-F238E27FC236}">
                <a16:creationId xmlns:a16="http://schemas.microsoft.com/office/drawing/2014/main" id="{9FABC344-E043-45BE-8588-06C658DBCE70}"/>
              </a:ext>
            </a:extLst>
          </p:cNvPr>
          <p:cNvSpPr/>
          <p:nvPr/>
        </p:nvSpPr>
        <p:spPr>
          <a:xfrm>
            <a:off x="1793875" y="3011967"/>
            <a:ext cx="6689725" cy="3528060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rtl="0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5C5720-51D4-4632-91CD-936B8AB96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9298" y="3651045"/>
            <a:ext cx="5165558" cy="833856"/>
          </a:xfrm>
        </p:spPr>
        <p:txBody>
          <a:bodyPr rtlCol="0"/>
          <a:lstStyle/>
          <a:p>
            <a:pPr rtl="0"/>
            <a:r>
              <a:rPr lang="nl-NL" dirty="0" err="1">
                <a:solidFill>
                  <a:schemeClr val="bg1"/>
                </a:solidFill>
              </a:rPr>
              <a:t>Historical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evidence</a:t>
            </a:r>
            <a:endParaRPr lang="nl-NL" dirty="0">
              <a:latin typeface="Gill Sans MT" panose="020B0502020104020203" pitchFamily="34" charset="0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4D506CC-0185-443E-82C7-1600C21D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nl-NL" smtClean="0"/>
              <a:t>6</a:t>
            </a:fld>
            <a:endParaRPr lang="nl-NL" dirty="0"/>
          </a:p>
        </p:txBody>
      </p:sp>
      <p:sp>
        <p:nvSpPr>
          <p:cNvPr id="7" name="object 9" descr="Beige rechthoek">
            <a:extLst>
              <a:ext uri="{FF2B5EF4-FFF2-40B4-BE49-F238E27FC236}">
                <a16:creationId xmlns:a16="http://schemas.microsoft.com/office/drawing/2014/main" id="{02C6628C-972C-4717-AAF3-D882B30F6658}"/>
              </a:ext>
            </a:extLst>
          </p:cNvPr>
          <p:cNvSpPr/>
          <p:nvPr/>
        </p:nvSpPr>
        <p:spPr>
          <a:xfrm>
            <a:off x="2605532" y="4355513"/>
            <a:ext cx="3618000" cy="0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nl-NL" dirty="0"/>
          </a:p>
        </p:txBody>
      </p:sp>
      <p:sp>
        <p:nvSpPr>
          <p:cNvPr id="9" name="Tijdelijke aanduiding voor inhoud 3">
            <a:extLst>
              <a:ext uri="{FF2B5EF4-FFF2-40B4-BE49-F238E27FC236}">
                <a16:creationId xmlns:a16="http://schemas.microsoft.com/office/drawing/2014/main" id="{E7A818AB-B120-41D5-88A6-933AB9CAAE68}"/>
              </a:ext>
            </a:extLst>
          </p:cNvPr>
          <p:cNvSpPr txBox="1">
            <a:spLocks/>
          </p:cNvSpPr>
          <p:nvPr/>
        </p:nvSpPr>
        <p:spPr>
          <a:xfrm>
            <a:off x="2479842" y="4537590"/>
            <a:ext cx="5181600" cy="16033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nl-NL" sz="1800" i="1" spc="-25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Can</a:t>
            </a:r>
            <a:r>
              <a:rPr lang="nl-NL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 we look at </a:t>
            </a:r>
            <a:r>
              <a:rPr lang="nl-NL" sz="1800" i="1" spc="-25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historical</a:t>
            </a:r>
            <a:r>
              <a:rPr lang="nl-NL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 </a:t>
            </a:r>
            <a:r>
              <a:rPr lang="nl-NL" sz="1800" i="1" spc="-25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fiscal</a:t>
            </a:r>
            <a:r>
              <a:rPr lang="nl-NL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 </a:t>
            </a:r>
            <a:r>
              <a:rPr lang="nl-NL" sz="1800" i="1" spc="-25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and</a:t>
            </a:r>
            <a:r>
              <a:rPr lang="nl-NL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 </a:t>
            </a:r>
            <a:r>
              <a:rPr lang="nl-NL" sz="1800" i="1" spc="-25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monetary</a:t>
            </a:r>
            <a:r>
              <a:rPr lang="nl-NL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 parameters </a:t>
            </a:r>
            <a:r>
              <a:rPr lang="nl-NL" sz="1800" i="1" spc="-25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to</a:t>
            </a:r>
            <a:r>
              <a:rPr lang="nl-NL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 </a:t>
            </a:r>
            <a:r>
              <a:rPr lang="nl-NL" sz="1800" i="1" spc="-25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create</a:t>
            </a:r>
            <a:r>
              <a:rPr lang="nl-NL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 </a:t>
            </a:r>
            <a:r>
              <a:rPr lang="nl-NL" sz="1800" i="1" spc="-25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future</a:t>
            </a:r>
            <a:r>
              <a:rPr lang="nl-NL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 </a:t>
            </a:r>
            <a:r>
              <a:rPr lang="nl-NL" sz="1800" i="1" spc="-25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expectations</a:t>
            </a:r>
            <a:r>
              <a:rPr lang="nl-NL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? </a:t>
            </a:r>
            <a:br>
              <a:rPr lang="nl-NL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</a:br>
            <a:endParaRPr lang="nl-NL" sz="1800" i="1" spc="-25" dirty="0">
              <a:solidFill>
                <a:schemeClr val="bg2">
                  <a:lumMod val="20000"/>
                  <a:lumOff val="8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9070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4140CF4-2DAA-4239-BB77-274BDD82A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nl-NL" smtClean="0"/>
              <a:t>7</a:t>
            </a:fld>
            <a:endParaRPr lang="nl-NL" dirty="0"/>
          </a:p>
        </p:txBody>
      </p:sp>
      <p:sp>
        <p:nvSpPr>
          <p:cNvPr id="5" name="object 3" descr="Beige rechthoek">
            <a:extLst>
              <a:ext uri="{FF2B5EF4-FFF2-40B4-BE49-F238E27FC236}">
                <a16:creationId xmlns:a16="http://schemas.microsoft.com/office/drawing/2014/main" id="{857A0168-DBD5-47D4-A751-3B39262D8254}"/>
              </a:ext>
            </a:extLst>
          </p:cNvPr>
          <p:cNvSpPr/>
          <p:nvPr/>
        </p:nvSpPr>
        <p:spPr>
          <a:xfrm>
            <a:off x="8355283" y="836613"/>
            <a:ext cx="3307960" cy="5184775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rtl="0"/>
            <a:endParaRPr lang="nl-NL" dirty="0"/>
          </a:p>
        </p:txBody>
      </p:sp>
      <p:sp>
        <p:nvSpPr>
          <p:cNvPr id="6" name="object 6" descr="Blauwe rechthoek">
            <a:extLst>
              <a:ext uri="{FF2B5EF4-FFF2-40B4-BE49-F238E27FC236}">
                <a16:creationId xmlns:a16="http://schemas.microsoft.com/office/drawing/2014/main" id="{7F009843-AFA3-44E8-B7D5-3F39B363C92E}"/>
              </a:ext>
            </a:extLst>
          </p:cNvPr>
          <p:cNvSpPr/>
          <p:nvPr/>
        </p:nvSpPr>
        <p:spPr>
          <a:xfrm>
            <a:off x="6226175" y="1"/>
            <a:ext cx="5056205" cy="6857999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rtl="0"/>
            <a:endParaRPr lang="nl-NL" dirty="0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FC6730AE-386B-426F-9F29-221DCC5F714D}"/>
              </a:ext>
            </a:extLst>
          </p:cNvPr>
          <p:cNvSpPr txBox="1">
            <a:spLocks/>
          </p:cNvSpPr>
          <p:nvPr/>
        </p:nvSpPr>
        <p:spPr>
          <a:xfrm>
            <a:off x="7472818" y="2860146"/>
            <a:ext cx="2981822" cy="749753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Government</a:t>
            </a:r>
            <a:r>
              <a:rPr lang="nl-NL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deficits</a:t>
            </a:r>
          </a:p>
        </p:txBody>
      </p:sp>
      <p:pic>
        <p:nvPicPr>
          <p:cNvPr id="9" name="Tijdelijke aanduiding voor afbeelding 27" descr="Selectievakje">
            <a:extLst>
              <a:ext uri="{FF2B5EF4-FFF2-40B4-BE49-F238E27FC236}">
                <a16:creationId xmlns:a16="http://schemas.microsoft.com/office/drawing/2014/main" id="{9FC370A7-FF9A-42B0-9C14-95C57A9BC6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40067" y="2803684"/>
            <a:ext cx="720000" cy="720000"/>
          </a:xfrm>
          <a:prstGeom prst="rect">
            <a:avLst/>
          </a:prstGeom>
        </p:spPr>
      </p:pic>
      <p:pic>
        <p:nvPicPr>
          <p:cNvPr id="10" name="Tijdelijke aanduiding voor afbeelding 29" descr="Selectievakje">
            <a:extLst>
              <a:ext uri="{FF2B5EF4-FFF2-40B4-BE49-F238E27FC236}">
                <a16:creationId xmlns:a16="http://schemas.microsoft.com/office/drawing/2014/main" id="{1630545B-ED3D-48DD-8CD5-CB200AA2D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40067" y="3693320"/>
            <a:ext cx="720000" cy="719999"/>
          </a:xfrm>
          <a:prstGeom prst="rect">
            <a:avLst/>
          </a:prstGeom>
        </p:spPr>
      </p:pic>
      <p:sp>
        <p:nvSpPr>
          <p:cNvPr id="11" name="Tijdelijke aanduiding voor tekst 17">
            <a:extLst>
              <a:ext uri="{FF2B5EF4-FFF2-40B4-BE49-F238E27FC236}">
                <a16:creationId xmlns:a16="http://schemas.microsoft.com/office/drawing/2014/main" id="{186A1D66-9F36-434B-9677-0FE61760AB97}"/>
              </a:ext>
            </a:extLst>
          </p:cNvPr>
          <p:cNvSpPr txBox="1">
            <a:spLocks/>
          </p:cNvSpPr>
          <p:nvPr/>
        </p:nvSpPr>
        <p:spPr>
          <a:xfrm>
            <a:off x="7472817" y="3794464"/>
            <a:ext cx="3307960" cy="740184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Debt</a:t>
            </a:r>
            <a:r>
              <a:rPr lang="nl-NL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</a:p>
        </p:txBody>
      </p:sp>
      <p:pic>
        <p:nvPicPr>
          <p:cNvPr id="12" name="Tijdelijke aanduiding voor afbeelding 31" descr="Selectievakje">
            <a:extLst>
              <a:ext uri="{FF2B5EF4-FFF2-40B4-BE49-F238E27FC236}">
                <a16:creationId xmlns:a16="http://schemas.microsoft.com/office/drawing/2014/main" id="{33C53E5C-0A10-46F8-9546-AB2C67545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40067" y="4621055"/>
            <a:ext cx="720000" cy="719999"/>
          </a:xfrm>
          <a:prstGeom prst="rect">
            <a:avLst/>
          </a:prstGeom>
        </p:spPr>
      </p:pic>
      <p:sp>
        <p:nvSpPr>
          <p:cNvPr id="13" name="Tijdelijke aanduiding voor tekst 19">
            <a:extLst>
              <a:ext uri="{FF2B5EF4-FFF2-40B4-BE49-F238E27FC236}">
                <a16:creationId xmlns:a16="http://schemas.microsoft.com/office/drawing/2014/main" id="{8744334E-DF9D-4600-8180-292072510183}"/>
              </a:ext>
            </a:extLst>
          </p:cNvPr>
          <p:cNvSpPr txBox="1">
            <a:spLocks/>
          </p:cNvSpPr>
          <p:nvPr/>
        </p:nvSpPr>
        <p:spPr>
          <a:xfrm>
            <a:off x="7472816" y="4704536"/>
            <a:ext cx="3098931" cy="10929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nl-NL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GDP </a:t>
            </a: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growth</a:t>
            </a:r>
            <a:r>
              <a:rPr lang="nl-NL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</a:p>
        </p:txBody>
      </p:sp>
      <p:sp>
        <p:nvSpPr>
          <p:cNvPr id="14" name="object 27" descr="Beige rechthoek">
            <a:extLst>
              <a:ext uri="{FF2B5EF4-FFF2-40B4-BE49-F238E27FC236}">
                <a16:creationId xmlns:a16="http://schemas.microsoft.com/office/drawing/2014/main" id="{7F820741-8871-4D59-8ED1-466FEFD2AF94}"/>
              </a:ext>
            </a:extLst>
          </p:cNvPr>
          <p:cNvSpPr/>
          <p:nvPr/>
        </p:nvSpPr>
        <p:spPr>
          <a:xfrm flipV="1">
            <a:off x="6892776" y="2384428"/>
            <a:ext cx="3355200" cy="75489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5668119-9603-4701-8EEC-F2E48B808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354" y="781050"/>
            <a:ext cx="4524026" cy="1843089"/>
          </a:xfrm>
        </p:spPr>
        <p:txBody>
          <a:bodyPr rtlCol="0">
            <a:normAutofit/>
          </a:bodyPr>
          <a:lstStyle/>
          <a:p>
            <a:pPr rtl="0"/>
            <a:r>
              <a:rPr lang="nl-NL" dirty="0" err="1">
                <a:solidFill>
                  <a:schemeClr val="bg1"/>
                </a:solidFill>
              </a:rPr>
              <a:t>Dynamic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behaviour</a:t>
            </a:r>
            <a:endParaRPr lang="nl-NL" dirty="0"/>
          </a:p>
        </p:txBody>
      </p:sp>
      <p:pic>
        <p:nvPicPr>
          <p:cNvPr id="15" name="Tijdelijke aanduiding voor afbeelding 31" descr="Selectievakje">
            <a:extLst>
              <a:ext uri="{FF2B5EF4-FFF2-40B4-BE49-F238E27FC236}">
                <a16:creationId xmlns:a16="http://schemas.microsoft.com/office/drawing/2014/main" id="{7C5CC3E8-CC1E-405C-BD3E-825A92085B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58354" y="5544939"/>
            <a:ext cx="720000" cy="719999"/>
          </a:xfrm>
          <a:prstGeom prst="rect">
            <a:avLst/>
          </a:prstGeom>
        </p:spPr>
      </p:pic>
      <p:sp>
        <p:nvSpPr>
          <p:cNvPr id="16" name="Tijdelijke aanduiding voor tekst 19">
            <a:extLst>
              <a:ext uri="{FF2B5EF4-FFF2-40B4-BE49-F238E27FC236}">
                <a16:creationId xmlns:a16="http://schemas.microsoft.com/office/drawing/2014/main" id="{F4662725-6DA0-4C31-9316-7F6694F15FEA}"/>
              </a:ext>
            </a:extLst>
          </p:cNvPr>
          <p:cNvSpPr txBox="1">
            <a:spLocks/>
          </p:cNvSpPr>
          <p:nvPr/>
        </p:nvSpPr>
        <p:spPr>
          <a:xfrm>
            <a:off x="7491103" y="5628420"/>
            <a:ext cx="3098931" cy="10929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nl-NL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Interest </a:t>
            </a: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rate</a:t>
            </a:r>
            <a:r>
              <a:rPr lang="nl-NL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+ </a:t>
            </a: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inflation</a:t>
            </a:r>
            <a:endParaRPr lang="nl-NL" sz="200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5CCB81D1-D92E-4CAD-9182-8F568DFEBDBA}"/>
              </a:ext>
            </a:extLst>
          </p:cNvPr>
          <p:cNvSpPr txBox="1"/>
          <p:nvPr/>
        </p:nvSpPr>
        <p:spPr>
          <a:xfrm>
            <a:off x="137160" y="6264938"/>
            <a:ext cx="5542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hlinkClick r:id="rId4"/>
              </a:rPr>
              <a:t>https://data.oecd.org/</a:t>
            </a:r>
            <a:endParaRPr lang="en-GB" sz="700" dirty="0"/>
          </a:p>
          <a:p>
            <a:r>
              <a:rPr lang="en-GB" sz="700" dirty="0">
                <a:hlinkClick r:id="rId5"/>
              </a:rPr>
              <a:t>https://countryeconomy.com/deficit/netherlands</a:t>
            </a:r>
            <a:endParaRPr lang="en-GB" sz="700" dirty="0"/>
          </a:p>
          <a:p>
            <a:r>
              <a:rPr lang="en-GB" sz="700" dirty="0">
                <a:hlinkClick r:id="rId6"/>
              </a:rPr>
              <a:t>https://www.imf.org/external/datamapper/GG_DEBT_GDP@GDD/SWE/NLD</a:t>
            </a:r>
            <a:endParaRPr lang="en-GB" sz="700" dirty="0"/>
          </a:p>
          <a:p>
            <a:r>
              <a:rPr lang="en-GB" sz="700" dirty="0">
                <a:hlinkClick r:id="rId7"/>
              </a:rPr>
              <a:t>https://www.imf.org/external/datamapper/datasets</a:t>
            </a:r>
            <a:endParaRPr lang="en-GB" sz="700" dirty="0"/>
          </a:p>
          <a:p>
            <a:endParaRPr lang="en-GB" sz="7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9305C07-5BD0-46A6-848B-1019E551E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" y="1932573"/>
            <a:ext cx="5293360" cy="968754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E96938BC-3D6D-493D-A129-BE1F33F7FE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15" y="721909"/>
            <a:ext cx="4370705" cy="383854"/>
          </a:xfrm>
          <a:prstGeom prst="rect">
            <a:avLst/>
          </a:prstGeom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8DB45ED6-92B6-4188-A385-9FE72B04A7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615" y="1105763"/>
            <a:ext cx="2538271" cy="303396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020DDB45-7867-4200-9BD6-190B322FE1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815" y="2860146"/>
            <a:ext cx="5008646" cy="148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1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4140CF4-2DAA-4239-BB77-274BDD82A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nl-NL" smtClean="0"/>
              <a:t>8</a:t>
            </a:fld>
            <a:endParaRPr lang="nl-NL" dirty="0"/>
          </a:p>
        </p:txBody>
      </p:sp>
      <p:sp>
        <p:nvSpPr>
          <p:cNvPr id="5" name="object 3" descr="Beige rechthoek">
            <a:extLst>
              <a:ext uri="{FF2B5EF4-FFF2-40B4-BE49-F238E27FC236}">
                <a16:creationId xmlns:a16="http://schemas.microsoft.com/office/drawing/2014/main" id="{857A0168-DBD5-47D4-A751-3B39262D8254}"/>
              </a:ext>
            </a:extLst>
          </p:cNvPr>
          <p:cNvSpPr/>
          <p:nvPr/>
        </p:nvSpPr>
        <p:spPr>
          <a:xfrm>
            <a:off x="8355283" y="836613"/>
            <a:ext cx="3307960" cy="5184775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rtl="0"/>
            <a:endParaRPr lang="nl-NL" dirty="0"/>
          </a:p>
        </p:txBody>
      </p:sp>
      <p:sp>
        <p:nvSpPr>
          <p:cNvPr id="6" name="object 6" descr="Blauwe rechthoek">
            <a:extLst>
              <a:ext uri="{FF2B5EF4-FFF2-40B4-BE49-F238E27FC236}">
                <a16:creationId xmlns:a16="http://schemas.microsoft.com/office/drawing/2014/main" id="{7F009843-AFA3-44E8-B7D5-3F39B363C92E}"/>
              </a:ext>
            </a:extLst>
          </p:cNvPr>
          <p:cNvSpPr/>
          <p:nvPr/>
        </p:nvSpPr>
        <p:spPr>
          <a:xfrm>
            <a:off x="6226175" y="1"/>
            <a:ext cx="5056205" cy="6857999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rtl="0"/>
            <a:endParaRPr lang="nl-NL" dirty="0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FC6730AE-386B-426F-9F29-221DCC5F714D}"/>
              </a:ext>
            </a:extLst>
          </p:cNvPr>
          <p:cNvSpPr txBox="1">
            <a:spLocks/>
          </p:cNvSpPr>
          <p:nvPr/>
        </p:nvSpPr>
        <p:spPr>
          <a:xfrm>
            <a:off x="7472818" y="2860146"/>
            <a:ext cx="2981822" cy="749753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Government</a:t>
            </a:r>
            <a:r>
              <a:rPr lang="nl-NL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deficits</a:t>
            </a:r>
          </a:p>
        </p:txBody>
      </p:sp>
      <p:pic>
        <p:nvPicPr>
          <p:cNvPr id="9" name="Tijdelijke aanduiding voor afbeelding 27" descr="Selectievakje">
            <a:extLst>
              <a:ext uri="{FF2B5EF4-FFF2-40B4-BE49-F238E27FC236}">
                <a16:creationId xmlns:a16="http://schemas.microsoft.com/office/drawing/2014/main" id="{9FC370A7-FF9A-42B0-9C14-95C57A9BC6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40067" y="2803684"/>
            <a:ext cx="720000" cy="720000"/>
          </a:xfrm>
          <a:prstGeom prst="rect">
            <a:avLst/>
          </a:prstGeom>
        </p:spPr>
      </p:pic>
      <p:pic>
        <p:nvPicPr>
          <p:cNvPr id="10" name="Tijdelijke aanduiding voor afbeelding 29" descr="Selectievakje">
            <a:extLst>
              <a:ext uri="{FF2B5EF4-FFF2-40B4-BE49-F238E27FC236}">
                <a16:creationId xmlns:a16="http://schemas.microsoft.com/office/drawing/2014/main" id="{1630545B-ED3D-48DD-8CD5-CB200AA2D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40067" y="3693320"/>
            <a:ext cx="720000" cy="719999"/>
          </a:xfrm>
          <a:prstGeom prst="rect">
            <a:avLst/>
          </a:prstGeom>
        </p:spPr>
      </p:pic>
      <p:sp>
        <p:nvSpPr>
          <p:cNvPr id="11" name="Tijdelijke aanduiding voor tekst 17">
            <a:extLst>
              <a:ext uri="{FF2B5EF4-FFF2-40B4-BE49-F238E27FC236}">
                <a16:creationId xmlns:a16="http://schemas.microsoft.com/office/drawing/2014/main" id="{186A1D66-9F36-434B-9677-0FE61760AB97}"/>
              </a:ext>
            </a:extLst>
          </p:cNvPr>
          <p:cNvSpPr txBox="1">
            <a:spLocks/>
          </p:cNvSpPr>
          <p:nvPr/>
        </p:nvSpPr>
        <p:spPr>
          <a:xfrm>
            <a:off x="7472817" y="3794464"/>
            <a:ext cx="3307960" cy="740184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Debt</a:t>
            </a:r>
            <a:r>
              <a:rPr lang="nl-NL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</a:p>
        </p:txBody>
      </p:sp>
      <p:pic>
        <p:nvPicPr>
          <p:cNvPr id="12" name="Tijdelijke aanduiding voor afbeelding 31" descr="Selectievakje">
            <a:extLst>
              <a:ext uri="{FF2B5EF4-FFF2-40B4-BE49-F238E27FC236}">
                <a16:creationId xmlns:a16="http://schemas.microsoft.com/office/drawing/2014/main" id="{33C53E5C-0A10-46F8-9546-AB2C67545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40067" y="4621055"/>
            <a:ext cx="720000" cy="719999"/>
          </a:xfrm>
          <a:prstGeom prst="rect">
            <a:avLst/>
          </a:prstGeom>
        </p:spPr>
      </p:pic>
      <p:sp>
        <p:nvSpPr>
          <p:cNvPr id="13" name="Tijdelijke aanduiding voor tekst 19">
            <a:extLst>
              <a:ext uri="{FF2B5EF4-FFF2-40B4-BE49-F238E27FC236}">
                <a16:creationId xmlns:a16="http://schemas.microsoft.com/office/drawing/2014/main" id="{8744334E-DF9D-4600-8180-292072510183}"/>
              </a:ext>
            </a:extLst>
          </p:cNvPr>
          <p:cNvSpPr txBox="1">
            <a:spLocks/>
          </p:cNvSpPr>
          <p:nvPr/>
        </p:nvSpPr>
        <p:spPr>
          <a:xfrm>
            <a:off x="7472816" y="4704536"/>
            <a:ext cx="3098931" cy="10929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nl-NL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GDP </a:t>
            </a: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growth</a:t>
            </a:r>
            <a:r>
              <a:rPr lang="nl-NL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</a:p>
        </p:txBody>
      </p:sp>
      <p:sp>
        <p:nvSpPr>
          <p:cNvPr id="14" name="object 27" descr="Beige rechthoek">
            <a:extLst>
              <a:ext uri="{FF2B5EF4-FFF2-40B4-BE49-F238E27FC236}">
                <a16:creationId xmlns:a16="http://schemas.microsoft.com/office/drawing/2014/main" id="{7F820741-8871-4D59-8ED1-466FEFD2AF94}"/>
              </a:ext>
            </a:extLst>
          </p:cNvPr>
          <p:cNvSpPr/>
          <p:nvPr/>
        </p:nvSpPr>
        <p:spPr>
          <a:xfrm flipV="1">
            <a:off x="6892776" y="2384428"/>
            <a:ext cx="3355200" cy="75489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5668119-9603-4701-8EEC-F2E48B808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354" y="781050"/>
            <a:ext cx="4524026" cy="1843089"/>
          </a:xfrm>
        </p:spPr>
        <p:txBody>
          <a:bodyPr rtlCol="0">
            <a:normAutofit/>
          </a:bodyPr>
          <a:lstStyle/>
          <a:p>
            <a:pPr rtl="0"/>
            <a:r>
              <a:rPr lang="nl-NL" dirty="0" err="1">
                <a:solidFill>
                  <a:schemeClr val="bg1"/>
                </a:solidFill>
              </a:rPr>
              <a:t>Dynamic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behaviour</a:t>
            </a:r>
            <a:endParaRPr lang="nl-NL" dirty="0"/>
          </a:p>
        </p:txBody>
      </p:sp>
      <p:pic>
        <p:nvPicPr>
          <p:cNvPr id="15" name="Tijdelijke aanduiding voor afbeelding 31" descr="Selectievakje">
            <a:extLst>
              <a:ext uri="{FF2B5EF4-FFF2-40B4-BE49-F238E27FC236}">
                <a16:creationId xmlns:a16="http://schemas.microsoft.com/office/drawing/2014/main" id="{7C5CC3E8-CC1E-405C-BD3E-825A92085B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58354" y="5544939"/>
            <a:ext cx="720000" cy="719999"/>
          </a:xfrm>
          <a:prstGeom prst="rect">
            <a:avLst/>
          </a:prstGeom>
        </p:spPr>
      </p:pic>
      <p:sp>
        <p:nvSpPr>
          <p:cNvPr id="16" name="Tijdelijke aanduiding voor tekst 19">
            <a:extLst>
              <a:ext uri="{FF2B5EF4-FFF2-40B4-BE49-F238E27FC236}">
                <a16:creationId xmlns:a16="http://schemas.microsoft.com/office/drawing/2014/main" id="{F4662725-6DA0-4C31-9316-7F6694F15FEA}"/>
              </a:ext>
            </a:extLst>
          </p:cNvPr>
          <p:cNvSpPr txBox="1">
            <a:spLocks/>
          </p:cNvSpPr>
          <p:nvPr/>
        </p:nvSpPr>
        <p:spPr>
          <a:xfrm>
            <a:off x="7491103" y="5628420"/>
            <a:ext cx="3098931" cy="10929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nl-NL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Interest </a:t>
            </a: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rate</a:t>
            </a:r>
            <a:r>
              <a:rPr lang="nl-NL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+ </a:t>
            </a: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inflation</a:t>
            </a:r>
            <a:endParaRPr lang="nl-NL" sz="200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3EF14DF9-4DBF-4404-B5E2-4EFAD36FB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9" y="546482"/>
            <a:ext cx="6200553" cy="5628420"/>
          </a:xfrm>
          <a:prstGeom prst="rect">
            <a:avLst/>
          </a:prstGeo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5CCB81D1-D92E-4CAD-9182-8F568DFEBDBA}"/>
              </a:ext>
            </a:extLst>
          </p:cNvPr>
          <p:cNvSpPr txBox="1"/>
          <p:nvPr/>
        </p:nvSpPr>
        <p:spPr>
          <a:xfrm>
            <a:off x="137160" y="6264938"/>
            <a:ext cx="5542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hlinkClick r:id="rId5"/>
              </a:rPr>
              <a:t>https://data.oecd.org/</a:t>
            </a:r>
            <a:endParaRPr lang="en-GB" sz="700" dirty="0"/>
          </a:p>
          <a:p>
            <a:r>
              <a:rPr lang="en-GB" sz="700" dirty="0">
                <a:hlinkClick r:id="rId6"/>
              </a:rPr>
              <a:t>https://countryeconomy.com/deficit/netherlands</a:t>
            </a:r>
            <a:endParaRPr lang="en-GB" sz="700" dirty="0"/>
          </a:p>
          <a:p>
            <a:r>
              <a:rPr lang="en-GB" sz="700" dirty="0">
                <a:hlinkClick r:id="rId7"/>
              </a:rPr>
              <a:t>https://www.imf.org/external/datamapper/GG_DEBT_GDP@GDD/SWE/NLD</a:t>
            </a:r>
            <a:endParaRPr lang="en-GB" sz="700" dirty="0"/>
          </a:p>
          <a:p>
            <a:r>
              <a:rPr lang="en-GB" sz="700" dirty="0">
                <a:hlinkClick r:id="rId8"/>
              </a:rPr>
              <a:t>https://www.imf.org/external/datamapper/datasets</a:t>
            </a:r>
            <a:endParaRPr lang="en-GB" sz="700" dirty="0"/>
          </a:p>
          <a:p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052937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4140CF4-2DAA-4239-BB77-274BDD82A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nl-NL" smtClean="0"/>
              <a:t>9</a:t>
            </a:fld>
            <a:endParaRPr lang="nl-NL" dirty="0"/>
          </a:p>
        </p:txBody>
      </p:sp>
      <p:sp>
        <p:nvSpPr>
          <p:cNvPr id="5" name="object 3" descr="Beige rechthoek">
            <a:extLst>
              <a:ext uri="{FF2B5EF4-FFF2-40B4-BE49-F238E27FC236}">
                <a16:creationId xmlns:a16="http://schemas.microsoft.com/office/drawing/2014/main" id="{857A0168-DBD5-47D4-A751-3B39262D8254}"/>
              </a:ext>
            </a:extLst>
          </p:cNvPr>
          <p:cNvSpPr/>
          <p:nvPr/>
        </p:nvSpPr>
        <p:spPr>
          <a:xfrm>
            <a:off x="8355283" y="836613"/>
            <a:ext cx="3307960" cy="5184775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rtl="0"/>
            <a:endParaRPr lang="nl-NL" dirty="0"/>
          </a:p>
        </p:txBody>
      </p:sp>
      <p:sp>
        <p:nvSpPr>
          <p:cNvPr id="6" name="object 6" descr="Blauwe rechthoek">
            <a:extLst>
              <a:ext uri="{FF2B5EF4-FFF2-40B4-BE49-F238E27FC236}">
                <a16:creationId xmlns:a16="http://schemas.microsoft.com/office/drawing/2014/main" id="{7F009843-AFA3-44E8-B7D5-3F39B363C92E}"/>
              </a:ext>
            </a:extLst>
          </p:cNvPr>
          <p:cNvSpPr/>
          <p:nvPr/>
        </p:nvSpPr>
        <p:spPr>
          <a:xfrm>
            <a:off x="6226175" y="1"/>
            <a:ext cx="5056205" cy="6857999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rtl="0"/>
            <a:endParaRPr lang="nl-NL" dirty="0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FC6730AE-386B-426F-9F29-221DCC5F714D}"/>
              </a:ext>
            </a:extLst>
          </p:cNvPr>
          <p:cNvSpPr txBox="1">
            <a:spLocks/>
          </p:cNvSpPr>
          <p:nvPr/>
        </p:nvSpPr>
        <p:spPr>
          <a:xfrm>
            <a:off x="7472818" y="2860146"/>
            <a:ext cx="2981822" cy="749753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Savings</a:t>
            </a:r>
            <a:endParaRPr lang="nl-NL" sz="200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9" name="Tijdelijke aanduiding voor afbeelding 27" descr="Selectievakje">
            <a:extLst>
              <a:ext uri="{FF2B5EF4-FFF2-40B4-BE49-F238E27FC236}">
                <a16:creationId xmlns:a16="http://schemas.microsoft.com/office/drawing/2014/main" id="{9FC370A7-FF9A-42B0-9C14-95C57A9BC6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40067" y="2803684"/>
            <a:ext cx="720000" cy="720000"/>
          </a:xfrm>
          <a:prstGeom prst="rect">
            <a:avLst/>
          </a:prstGeom>
        </p:spPr>
      </p:pic>
      <p:pic>
        <p:nvPicPr>
          <p:cNvPr id="10" name="Tijdelijke aanduiding voor afbeelding 29" descr="Selectievakje">
            <a:extLst>
              <a:ext uri="{FF2B5EF4-FFF2-40B4-BE49-F238E27FC236}">
                <a16:creationId xmlns:a16="http://schemas.microsoft.com/office/drawing/2014/main" id="{1630545B-ED3D-48DD-8CD5-CB200AA2D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40067" y="3693320"/>
            <a:ext cx="720000" cy="719999"/>
          </a:xfrm>
          <a:prstGeom prst="rect">
            <a:avLst/>
          </a:prstGeom>
        </p:spPr>
      </p:pic>
      <p:sp>
        <p:nvSpPr>
          <p:cNvPr id="11" name="Tijdelijke aanduiding voor tekst 17">
            <a:extLst>
              <a:ext uri="{FF2B5EF4-FFF2-40B4-BE49-F238E27FC236}">
                <a16:creationId xmlns:a16="http://schemas.microsoft.com/office/drawing/2014/main" id="{186A1D66-9F36-434B-9677-0FE61760AB97}"/>
              </a:ext>
            </a:extLst>
          </p:cNvPr>
          <p:cNvSpPr txBox="1">
            <a:spLocks/>
          </p:cNvSpPr>
          <p:nvPr/>
        </p:nvSpPr>
        <p:spPr>
          <a:xfrm>
            <a:off x="7472817" y="3794464"/>
            <a:ext cx="3307960" cy="740184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nl-NL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But even more: r-g</a:t>
            </a:r>
          </a:p>
        </p:txBody>
      </p:sp>
      <p:sp>
        <p:nvSpPr>
          <p:cNvPr id="14" name="object 27" descr="Beige rechthoek">
            <a:extLst>
              <a:ext uri="{FF2B5EF4-FFF2-40B4-BE49-F238E27FC236}">
                <a16:creationId xmlns:a16="http://schemas.microsoft.com/office/drawing/2014/main" id="{7F820741-8871-4D59-8ED1-466FEFD2AF94}"/>
              </a:ext>
            </a:extLst>
          </p:cNvPr>
          <p:cNvSpPr/>
          <p:nvPr/>
        </p:nvSpPr>
        <p:spPr>
          <a:xfrm flipV="1">
            <a:off x="6892776" y="2384428"/>
            <a:ext cx="3355200" cy="75489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5668119-9603-4701-8EEC-F2E48B808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354" y="781050"/>
            <a:ext cx="4524026" cy="1843089"/>
          </a:xfrm>
        </p:spPr>
        <p:txBody>
          <a:bodyPr rtlCol="0">
            <a:normAutofit/>
          </a:bodyPr>
          <a:lstStyle/>
          <a:p>
            <a:pPr rtl="0"/>
            <a:r>
              <a:rPr lang="nl-NL" dirty="0" err="1">
                <a:solidFill>
                  <a:schemeClr val="bg1"/>
                </a:solidFill>
              </a:rPr>
              <a:t>Key</a:t>
            </a:r>
            <a:r>
              <a:rPr lang="nl-NL" dirty="0">
                <a:solidFill>
                  <a:schemeClr val="bg1"/>
                </a:solidFill>
              </a:rPr>
              <a:t> factors</a:t>
            </a: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C2787F2-DB2C-45FE-94F1-325844D71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" y="-1"/>
            <a:ext cx="6164489" cy="5480216"/>
          </a:xfrm>
          <a:prstGeom prst="rect">
            <a:avLst/>
          </a:prstGeom>
        </p:spPr>
      </p:pic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6377370C-B762-4BA8-99C7-55E03E5FB048}"/>
              </a:ext>
            </a:extLst>
          </p:cNvPr>
          <p:cNvCxnSpPr>
            <a:cxnSpLocks/>
          </p:cNvCxnSpPr>
          <p:nvPr/>
        </p:nvCxnSpPr>
        <p:spPr>
          <a:xfrm>
            <a:off x="4003040" y="1214120"/>
            <a:ext cx="0" cy="164602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6C364961-1F49-4FB5-9733-5213C60721E9}"/>
              </a:ext>
            </a:extLst>
          </p:cNvPr>
          <p:cNvCxnSpPr>
            <a:cxnSpLocks/>
          </p:cNvCxnSpPr>
          <p:nvPr/>
        </p:nvCxnSpPr>
        <p:spPr>
          <a:xfrm>
            <a:off x="4055348" y="645160"/>
            <a:ext cx="1417309" cy="314930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94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hema">
  <a:themeElements>
    <a:clrScheme name="Grijswaarden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ustom 24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5087133_TF45022061" id="{6C1268E6-5C9D-4096-97B3-91528FE88C90}" vid="{2AB9F6A1-DEEE-4A9B-8990-0B4E4A105D82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46C0A0CC12AB348A66227BFC8E0370E" ma:contentTypeVersion="5" ma:contentTypeDescription="Ein neues Dokument erstellen." ma:contentTypeScope="" ma:versionID="89c3a6117029e258e492992ee64ae084">
  <xsd:schema xmlns:xsd="http://www.w3.org/2001/XMLSchema" xmlns:xs="http://www.w3.org/2001/XMLSchema" xmlns:p="http://schemas.microsoft.com/office/2006/metadata/properties" xmlns:ns3="d14b8d56-fe41-453a-87ce-c0324d48f970" xmlns:ns4="be783c85-59c0-43da-bec5-234908fc9de5" targetNamespace="http://schemas.microsoft.com/office/2006/metadata/properties" ma:root="true" ma:fieldsID="3cc83adb3e586077b2f2cc94168b0bbe" ns3:_="" ns4:_="">
    <xsd:import namespace="d14b8d56-fe41-453a-87ce-c0324d48f970"/>
    <xsd:import namespace="be783c85-59c0-43da-bec5-234908fc9de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4b8d56-fe41-453a-87ce-c0324d48f97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Freigabehinweis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783c85-59c0-43da-bec5-234908fc9d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2DDA16B-F3AC-4A5B-9F5F-6F5A8F47A9E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E532B6B-C9C6-4FBA-8D3F-047709DCEC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4b8d56-fe41-453a-87ce-c0324d48f970"/>
    <ds:schemaRef ds:uri="be783c85-59c0-43da-bec5-234908fc9de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118CE8-9293-4220-BA3B-5D353B13ABC9}">
  <ds:schemaRefs>
    <ds:schemaRef ds:uri="http://schemas.microsoft.com/office/2006/documentManagement/types"/>
    <ds:schemaRef ds:uri="http://purl.org/dc/dcmitype/"/>
    <ds:schemaRef ds:uri="http://purl.org/dc/elements/1.1/"/>
    <ds:schemaRef ds:uri="d14b8d56-fe41-453a-87ce-c0324d48f970"/>
    <ds:schemaRef ds:uri="http://schemas.microsoft.com/office/infopath/2007/PartnerControls"/>
    <ds:schemaRef ds:uri="be783c85-59c0-43da-bec5-234908fc9de5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Professioneel marketingplan voor services</Template>
  <TotalTime>853</TotalTime>
  <Words>449</Words>
  <Application>Microsoft Office PowerPoint</Application>
  <PresentationFormat>Breedbeeld</PresentationFormat>
  <Paragraphs>91</Paragraphs>
  <Slides>13</Slides>
  <Notes>13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9" baseType="lpstr">
      <vt:lpstr>Arial</vt:lpstr>
      <vt:lpstr>Arial </vt:lpstr>
      <vt:lpstr>Calibri</vt:lpstr>
      <vt:lpstr>Gill Sans MT</vt:lpstr>
      <vt:lpstr>Wingdings</vt:lpstr>
      <vt:lpstr>Office-thema</vt:lpstr>
      <vt:lpstr>Debt sustainability during the pandemic</vt:lpstr>
      <vt:lpstr>Supporting the economy</vt:lpstr>
      <vt:lpstr>Fiscal stimulus</vt:lpstr>
      <vt:lpstr>Financing these expenses</vt:lpstr>
      <vt:lpstr>Stability and sustainability</vt:lpstr>
      <vt:lpstr>Historical evidence</vt:lpstr>
      <vt:lpstr>Dynamic behaviour</vt:lpstr>
      <vt:lpstr>Dynamic behaviour</vt:lpstr>
      <vt:lpstr>Key factors</vt:lpstr>
      <vt:lpstr>Historical r-g</vt:lpstr>
      <vt:lpstr>Historical r-g</vt:lpstr>
      <vt:lpstr>Conclusions </vt:lpstr>
      <vt:lpstr>Thanks!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Debt sustainability during a pandemic</dc:title>
  <dc:creator>Oudshoorn, L.H.T.</dc:creator>
  <cp:lastModifiedBy>Oudshoorn, L.H.T.</cp:lastModifiedBy>
  <cp:revision>21</cp:revision>
  <dcterms:created xsi:type="dcterms:W3CDTF">2021-01-28T07:49:08Z</dcterms:created>
  <dcterms:modified xsi:type="dcterms:W3CDTF">2021-01-29T11:16:30Z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0x010100B46C0A0CC12AB348A66227BFC8E0370E</vt:lpwstr>
  </property>
</Properties>
</file>